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 id="2147483663" r:id="rId5"/>
    <p:sldMasterId id="2147483675" r:id="rId6"/>
    <p:sldMasterId id="2147483689" r:id="rId7"/>
    <p:sldMasterId id="2147483694" r:id="rId8"/>
  </p:sldMasterIdLst>
  <p:notesMasterIdLst>
    <p:notesMasterId r:id="rId23"/>
  </p:notesMasterIdLst>
  <p:sldIdLst>
    <p:sldId id="2076137436" r:id="rId9"/>
    <p:sldId id="2076137433" r:id="rId10"/>
    <p:sldId id="2076137390" r:id="rId11"/>
    <p:sldId id="1257" r:id="rId12"/>
    <p:sldId id="2076137434" r:id="rId13"/>
    <p:sldId id="2076137423" r:id="rId14"/>
    <p:sldId id="1259" r:id="rId15"/>
    <p:sldId id="2076137435" r:id="rId16"/>
    <p:sldId id="2076137438" r:id="rId17"/>
    <p:sldId id="2076137441" r:id="rId18"/>
    <p:sldId id="2076137440" r:id="rId19"/>
    <p:sldId id="2076137439" r:id="rId20"/>
    <p:sldId id="2076137442" r:id="rId21"/>
    <p:sldId id="207613744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A24751-E05E-224F-2AD2-47070B1BD159}" name="Ron S Jarmin (CENSUS/DEPDIR FED)" initials="RSJ(F" userId="S::Ron.S.Jarmin@census.gov::77016de9-991f-4aa7-92a9-331111e7ae1a" providerId="AD"/>
  <p188:author id="{96CA89D9-6ED8-D32F-3FDE-BF886E6269EC}" name="Sallie Ann Keller (CENSUS/ADRM FED)" initials="SAK(F" userId="S::sallie.a.keller@census.gov::5266751c-1950-419e-891a-537606241b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C31"/>
    <a:srgbClr val="00879D"/>
    <a:srgbClr val="FFC347"/>
    <a:srgbClr val="7EACBA"/>
    <a:srgbClr val="ADCDEA"/>
    <a:srgbClr val="97F3A2"/>
    <a:srgbClr val="FFDF7F"/>
    <a:srgbClr val="EE853E"/>
    <a:srgbClr val="0D889E"/>
    <a:srgbClr val="52CA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5EF5A-BE15-7F4C-AC06-2EC9312F3E0D}" v="2" dt="2023-05-31T08:49:52.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89" autoAdjust="0"/>
    <p:restoredTop sz="84195" autoAdjust="0"/>
  </p:normalViewPr>
  <p:slideViewPr>
    <p:cSldViewPr snapToGrid="0">
      <p:cViewPr varScale="1">
        <p:scale>
          <a:sx n="90" d="100"/>
          <a:sy n="90" d="100"/>
        </p:scale>
        <p:origin x="576"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8BE7CA-5A2C-4645-A2F0-EC6D01883425}" type="datetimeFigureOut">
              <a:rPr lang="en-US" smtClean="0"/>
              <a:t>5/31/23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1B588-472D-D644-9A52-1B37F904CF23}" type="slidenum">
              <a:rPr lang="en-US" smtClean="0"/>
              <a:t>‹#›</a:t>
            </a:fld>
            <a:endParaRPr lang="en-US"/>
          </a:p>
        </p:txBody>
      </p:sp>
    </p:spTree>
    <p:extLst>
      <p:ext uri="{BB962C8B-B14F-4D97-AF65-F5344CB8AC3E}">
        <p14:creationId xmlns:p14="http://schemas.microsoft.com/office/powerpoint/2010/main" val="519666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a:t>
            </a:fld>
            <a:endParaRPr kumimoji="0" sz="12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3B4A"/>
                </a:solidFill>
                <a:effectLst/>
                <a:latin typeface="Fira Sans" panose="020F0502020204030204" pitchFamily="34" charset="0"/>
              </a:rPr>
              <a:t>Example of the Destruction of the natural Environment - The Mississippi River Gulf Outlet</a:t>
            </a:r>
            <a:r>
              <a:rPr lang="en-US" b="0" i="0" dirty="0">
                <a:solidFill>
                  <a:srgbClr val="003B4A"/>
                </a:solidFill>
                <a:effectLst/>
                <a:latin typeface="Fira Sans" panose="020F0502020204030204" pitchFamily="34" charset="0"/>
              </a:rPr>
              <a:t> (MRGO) is a 76-mile long artificial channel that was constructed to provide a shorter navigation route between the Gulf of Mexico and the Port of New Orleans.  Authorized by Congress in 1956 and completed by the U.S. Army Corps of Engineers in 1968, the MRGO originally was 650 feet wide at the top and at least 36 feet deep. More earth was dredged to construct the MRGO than was moved to construct the Panama Canal!</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F7A77-6FE5-BA49-841E-CEE6F5079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759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F7A77-6FE5-BA49-841E-CEE6F5079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597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F7A77-6FE5-BA49-841E-CEE6F5079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196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F7A77-6FE5-BA49-841E-CEE6F5079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81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F7A77-6FE5-BA49-841E-CEE6F5079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212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Background</a:t>
            </a:r>
            <a:endPar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marL="0" marR="0">
              <a:spcBef>
                <a:spcPts val="0"/>
              </a:spcBef>
              <a:spcAft>
                <a:spcPts val="0"/>
              </a:spcAft>
            </a:pP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We are collaborating with the US Census Bureau to develop a new approach to creating data products,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called a </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Statistical</a:t>
            </a: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Products First,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that can result in new and better measures of America’s people, places, and the economy</a:t>
            </a: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We are helping to develop the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Curated Data Enterprise (CDE)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that will provide the infrastructure to enable Census Bureau scientists and their data users to progress from a focus on individual data elements or surveys items to one focused on the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purpose and use of the information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F7A77-6FE5-BA49-841E-CEE6F5079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10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b="0" dirty="0">
              <a:highlight>
                <a:srgbClr val="FFFF00"/>
              </a:highlight>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b="0" dirty="0">
              <a:highlight>
                <a:srgbClr val="FFFF00"/>
              </a:highlight>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b="0" dirty="0">
              <a:highlight>
                <a:srgbClr val="FFFF00"/>
              </a:highlight>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b="0" dirty="0">
              <a:highlight>
                <a:srgbClr val="FFFF00"/>
              </a:highlight>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b="0" dirty="0">
              <a:highlight>
                <a:srgbClr val="FFFF00"/>
              </a:highligh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B588-472D-D644-9A52-1B37F904CF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45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B588-472D-D644-9A52-1B37F904CF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45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F7A77-6FE5-BA49-841E-CEE6F5079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96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B588-472D-D644-9A52-1B37F904CF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424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State governments have many purposes and uses for federal statistical data. The Census Bureau would like to address these needs by creating tools to facilitate data access at all levels of data acumen, i.e., from very basic users to sophisticated data users. This project will entail a review of the 50+ state constitutions to understand these needs.  </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F7A77-6FE5-BA49-841E-CEE6F5079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859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1. Create your review process </a:t>
            </a:r>
            <a:endPar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marL="342900" marR="0" lvl="0" indent="-342900">
              <a:spcBef>
                <a:spcPts val="0"/>
              </a:spcBef>
              <a:spcAft>
                <a:spcPts val="0"/>
              </a:spcAft>
              <a:buFont typeface="Symbol" pitchFamily="2" charset="2"/>
              <a:buChar char=""/>
            </a:pPr>
            <a:r>
              <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Create inventory of state constitutions, cross checking that it is the latest version of the constitution. </a:t>
            </a:r>
          </a:p>
          <a:p>
            <a:pPr marL="342900" marR="0" lvl="0" indent="-342900">
              <a:spcBef>
                <a:spcPts val="0"/>
              </a:spcBef>
              <a:spcAft>
                <a:spcPts val="0"/>
              </a:spcAft>
              <a:buFont typeface="Symbol" pitchFamily="2" charset="2"/>
              <a:buChar char=""/>
            </a:pPr>
            <a:r>
              <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Each team member read one state constitution:</a:t>
            </a:r>
          </a:p>
          <a:p>
            <a:pPr marL="742950" marR="0" lvl="1" indent="-285750">
              <a:spcBef>
                <a:spcPts val="0"/>
              </a:spcBef>
              <a:spcAft>
                <a:spcPts val="0"/>
              </a:spcAft>
              <a:buFont typeface="Courier New" panose="02070309020205020404" pitchFamily="49" charset="0"/>
              <a:buChar char="o"/>
            </a:pP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Does the constitution mention the use of data? Does it mention specific data sources, e.g., U.S. Census Bureau data or other specific sources?</a:t>
            </a:r>
          </a:p>
          <a:p>
            <a:pPr marL="742950" marR="0" lvl="1" indent="-285750">
              <a:spcBef>
                <a:spcPts val="0"/>
              </a:spcBef>
              <a:spcAft>
                <a:spcPts val="0"/>
              </a:spcAft>
              <a:buFont typeface="Courier New" panose="02070309020205020404" pitchFamily="49" charset="0"/>
              <a:buChar char="o"/>
            </a:pP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What is the context for the data needs? Describe </a:t>
            </a:r>
            <a:r>
              <a:rPr lang="en-US" sz="12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and</a:t>
            </a: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copy or summarize the parts of the constitution that mention data needs and data sources. </a:t>
            </a:r>
          </a:p>
          <a:p>
            <a:pPr marL="742950" marR="0" lvl="1" indent="-285750">
              <a:spcBef>
                <a:spcPts val="0"/>
              </a:spcBef>
              <a:spcAft>
                <a:spcPts val="0"/>
              </a:spcAft>
              <a:buFont typeface="Courier New" panose="02070309020205020404" pitchFamily="49" charset="0"/>
              <a:buChar char="o"/>
            </a:pP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Based on the review of one constitution, what are your ideas for conducting this study?</a:t>
            </a:r>
          </a:p>
          <a:p>
            <a:pPr marL="342900" marR="0" lvl="0" indent="-342900">
              <a:spcBef>
                <a:spcPts val="0"/>
              </a:spcBef>
              <a:spcAft>
                <a:spcPts val="0"/>
              </a:spcAft>
              <a:buFont typeface="Symbol" pitchFamily="2" charset="2"/>
              <a:buChar char=""/>
            </a:pPr>
            <a:r>
              <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Based on the individual reading of a state constitution, meet as a team to discuss and agree on an approach to review. </a:t>
            </a:r>
          </a:p>
          <a:p>
            <a:pPr marL="342900" marR="0" lvl="0" indent="-342900">
              <a:spcBef>
                <a:spcPts val="0"/>
              </a:spcBef>
              <a:spcAft>
                <a:spcPts val="0"/>
              </a:spcAft>
              <a:buFont typeface="Symbol" pitchFamily="2" charset="2"/>
              <a:buChar char=""/>
            </a:pPr>
            <a:r>
              <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Develop process for cross-checking work. </a:t>
            </a:r>
          </a:p>
          <a:p>
            <a:pPr marL="0" marR="0">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p>
          <a:p>
            <a:pPr marL="0" marR="0">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2. Design a way present to your findings</a:t>
            </a:r>
          </a:p>
          <a:p>
            <a:pPr marL="342900" marR="0" lvl="0" indent="-342900">
              <a:spcBef>
                <a:spcPts val="0"/>
              </a:spcBef>
              <a:spcAft>
                <a:spcPts val="0"/>
              </a:spcAft>
              <a:buFont typeface="Symbol" pitchFamily="2" charset="2"/>
              <a:buChar char=""/>
            </a:pPr>
            <a:r>
              <a:rPr lang="en-US" sz="12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Construct a type of data visualization (e.g., dashboard) to display and share your findings. Findings can be displayed using word clouds and interactive maps, etc.    </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F7A77-6FE5-BA49-841E-CEE6F5079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596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FEMA, EPA, CENSUS all have resilience indices </a:t>
            </a:r>
          </a:p>
          <a:p>
            <a:r>
              <a:rPr lang="en-US" b="0" dirty="0"/>
              <a:t>We not really coming up with a new product – but are evaluating existing statistical products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4F7A77-6FE5-BA49-841E-CEE6F5079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773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dirty="0"/>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dirty="0"/>
              <a:t>Title for image</a:t>
            </a:r>
          </a:p>
          <a:p>
            <a:pPr lvl="0"/>
            <a:endParaRPr lang="en-US" dirty="0"/>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dirty="0"/>
              <a:t>Subtitle and Description for Image </a:t>
            </a:r>
          </a:p>
        </p:txBody>
      </p:sp>
    </p:spTree>
    <p:extLst>
      <p:ext uri="{BB962C8B-B14F-4D97-AF65-F5344CB8AC3E}">
        <p14:creationId xmlns:p14="http://schemas.microsoft.com/office/powerpoint/2010/main" val="47890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B4CF-D869-A84A-9762-3D0617E822B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7F666C-92C6-9C49-BAA3-A885A08869D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1A7FAEA-76CD-9A47-A9D3-55C24E1631C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59928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418F-7039-454B-A189-8FCD781D24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29EEBE-9597-344E-B076-AD474B2BE3FD}"/>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07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39BE4-BD53-1448-95BE-2B427BA44B1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6D5D5F-8A62-0C45-82FB-FB9259CA614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727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AF8528-EFDB-161C-B730-DE689C76B889}"/>
              </a:ext>
            </a:extLst>
          </p:cNvPr>
          <p:cNvSpPr/>
          <p:nvPr userDrawn="1"/>
        </p:nvSpPr>
        <p:spPr>
          <a:xfrm>
            <a:off x="189186" y="6117021"/>
            <a:ext cx="1198180" cy="740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icon&#10;&#10;Description automatically generated">
            <a:extLst>
              <a:ext uri="{FF2B5EF4-FFF2-40B4-BE49-F238E27FC236}">
                <a16:creationId xmlns:a16="http://schemas.microsoft.com/office/drawing/2014/main" id="{D540DF05-6EB6-1BF0-2839-4CEB5EAAD34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2B682F2-1155-6763-E7A0-E82D98907C32}"/>
              </a:ext>
            </a:extLst>
          </p:cNvPr>
          <p:cNvSpPr>
            <a:spLocks noGrp="1"/>
          </p:cNvSpPr>
          <p:nvPr>
            <p:ph type="ctrTitle"/>
          </p:nvPr>
        </p:nvSpPr>
        <p:spPr>
          <a:xfrm>
            <a:off x="381000" y="1357565"/>
            <a:ext cx="7539842" cy="2306637"/>
          </a:xfrm>
        </p:spPr>
        <p:txBody>
          <a:bodyPr anchor="b">
            <a:normAutofit/>
          </a:bodyPr>
          <a:lstStyle>
            <a:lvl1pPr algn="l">
              <a:defRPr sz="6000" b="1">
                <a:solidFill>
                  <a:schemeClr val="tx1">
                    <a:lumMod val="95000"/>
                    <a:lumOff val="5000"/>
                  </a:schemeClr>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33307941-C3E0-D782-B210-44309CDD6472}"/>
              </a:ext>
            </a:extLst>
          </p:cNvPr>
          <p:cNvSpPr>
            <a:spLocks noGrp="1"/>
          </p:cNvSpPr>
          <p:nvPr>
            <p:ph type="subTitle" idx="1"/>
          </p:nvPr>
        </p:nvSpPr>
        <p:spPr>
          <a:xfrm>
            <a:off x="381000" y="4003490"/>
            <a:ext cx="7539842" cy="1655762"/>
          </a:xfrm>
        </p:spPr>
        <p:txBody>
          <a:bodyPr>
            <a:normAutofit/>
          </a:bodyPr>
          <a:lstStyle>
            <a:lvl1pPr marL="0" indent="0" algn="l">
              <a:buNone/>
              <a:defRPr sz="2400">
                <a:solidFill>
                  <a:schemeClr val="tx1">
                    <a:lumMod val="95000"/>
                    <a:lumOff val="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C70AE892-38D6-371F-4B09-86C1E943B99A}"/>
              </a:ext>
            </a:extLst>
          </p:cNvPr>
          <p:cNvPicPr>
            <a:picLocks noChangeAspect="1"/>
          </p:cNvPicPr>
          <p:nvPr userDrawn="1"/>
        </p:nvPicPr>
        <p:blipFill>
          <a:blip r:embed="rId3"/>
          <a:srcRect/>
          <a:stretch/>
        </p:blipFill>
        <p:spPr>
          <a:xfrm>
            <a:off x="333768" y="5908733"/>
            <a:ext cx="1613784" cy="795839"/>
          </a:xfrm>
          <a:prstGeom prst="rect">
            <a:avLst/>
          </a:prstGeom>
        </p:spPr>
      </p:pic>
    </p:spTree>
    <p:extLst>
      <p:ext uri="{BB962C8B-B14F-4D97-AF65-F5344CB8AC3E}">
        <p14:creationId xmlns:p14="http://schemas.microsoft.com/office/powerpoint/2010/main" val="2420657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8B33B57-4B4D-161D-A41B-4670EF45EE17}"/>
              </a:ext>
            </a:extLst>
          </p:cNvPr>
          <p:cNvSpPr/>
          <p:nvPr userDrawn="1"/>
        </p:nvSpPr>
        <p:spPr>
          <a:xfrm>
            <a:off x="0" y="0"/>
            <a:ext cx="12192000" cy="1038740"/>
          </a:xfrm>
          <a:prstGeom prst="rect">
            <a:avLst/>
          </a:prstGeom>
          <a:gradFill flip="none" rotWithShape="1">
            <a:gsLst>
              <a:gs pos="0">
                <a:srgbClr val="005E7A"/>
              </a:gs>
              <a:gs pos="99000">
                <a:srgbClr val="0195A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96030-DC5F-6A25-6245-A1B44381D787}"/>
              </a:ext>
            </a:extLst>
          </p:cNvPr>
          <p:cNvSpPr>
            <a:spLocks noGrp="1"/>
          </p:cNvSpPr>
          <p:nvPr>
            <p:ph type="title"/>
          </p:nvPr>
        </p:nvSpPr>
        <p:spPr>
          <a:xfrm>
            <a:off x="381000" y="292797"/>
            <a:ext cx="11391900" cy="621603"/>
          </a:xfrm>
        </p:spPr>
        <p:txBody>
          <a:bodyPr/>
          <a:lstStyle>
            <a:lvl1pPr>
              <a:defRPr b="1">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102DB16A-29F7-657E-011B-184196632F3D}"/>
              </a:ext>
            </a:extLst>
          </p:cNvPr>
          <p:cNvSpPr>
            <a:spLocks noGrp="1"/>
          </p:cNvSpPr>
          <p:nvPr>
            <p:ph idx="1"/>
          </p:nvPr>
        </p:nvSpPr>
        <p:spPr>
          <a:xfrm>
            <a:off x="381000" y="1308259"/>
            <a:ext cx="11391900" cy="4511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C43766C-499A-E19D-4DB5-D44DC2976C59}"/>
              </a:ext>
            </a:extLst>
          </p:cNvPr>
          <p:cNvSpPr>
            <a:spLocks noGrp="1"/>
          </p:cNvSpPr>
          <p:nvPr>
            <p:ph type="sldNum" sz="quarter" idx="12"/>
          </p:nvPr>
        </p:nvSpPr>
        <p:spPr/>
        <p:txBody>
          <a:bodyPr/>
          <a:lstStyle/>
          <a:p>
            <a:fld id="{E071530C-E93F-2645-8BBC-5D14EC4B53F2}" type="slidenum">
              <a:rPr lang="en-US" smtClean="0"/>
              <a:t>‹#›</a:t>
            </a:fld>
            <a:endParaRPr lang="en-US"/>
          </a:p>
        </p:txBody>
      </p:sp>
      <p:pic>
        <p:nvPicPr>
          <p:cNvPr id="10" name="Picture 9">
            <a:extLst>
              <a:ext uri="{FF2B5EF4-FFF2-40B4-BE49-F238E27FC236}">
                <a16:creationId xmlns:a16="http://schemas.microsoft.com/office/drawing/2014/main" id="{EBE4AC90-2931-76FE-FF72-267DFB229905}"/>
              </a:ext>
            </a:extLst>
          </p:cNvPr>
          <p:cNvPicPr>
            <a:picLocks noChangeAspect="1"/>
          </p:cNvPicPr>
          <p:nvPr userDrawn="1"/>
        </p:nvPicPr>
        <p:blipFill rotWithShape="1">
          <a:blip r:embed="rId2">
            <a:alphaModFix amt="63000"/>
          </a:blip>
          <a:srcRect t="9195" r="19987" b="66187"/>
          <a:stretch/>
        </p:blipFill>
        <p:spPr>
          <a:xfrm>
            <a:off x="8907478" y="-39516"/>
            <a:ext cx="3284522" cy="1015462"/>
          </a:xfrm>
          <a:prstGeom prst="rect">
            <a:avLst/>
          </a:prstGeom>
        </p:spPr>
      </p:pic>
    </p:spTree>
    <p:extLst>
      <p:ext uri="{BB962C8B-B14F-4D97-AF65-F5344CB8AC3E}">
        <p14:creationId xmlns:p14="http://schemas.microsoft.com/office/powerpoint/2010/main" val="1861440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E1B6B5-179D-AADB-CB03-FA7697390107}"/>
              </a:ext>
            </a:extLst>
          </p:cNvPr>
          <p:cNvSpPr/>
          <p:nvPr userDrawn="1"/>
        </p:nvSpPr>
        <p:spPr>
          <a:xfrm>
            <a:off x="7204840" y="0"/>
            <a:ext cx="4987159" cy="6858000"/>
          </a:xfrm>
          <a:prstGeom prst="rect">
            <a:avLst/>
          </a:prstGeom>
          <a:gradFill flip="none" rotWithShape="1">
            <a:gsLst>
              <a:gs pos="0">
                <a:srgbClr val="005E7A"/>
              </a:gs>
              <a:gs pos="99000">
                <a:srgbClr val="0195A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96030-DC5F-6A25-6245-A1B44381D787}"/>
              </a:ext>
            </a:extLst>
          </p:cNvPr>
          <p:cNvSpPr>
            <a:spLocks noGrp="1"/>
          </p:cNvSpPr>
          <p:nvPr>
            <p:ph type="title"/>
          </p:nvPr>
        </p:nvSpPr>
        <p:spPr>
          <a:xfrm>
            <a:off x="381000" y="292797"/>
            <a:ext cx="5715000" cy="621603"/>
          </a:xfrm>
        </p:spPr>
        <p:txBody>
          <a:bodyPr/>
          <a:lstStyle>
            <a:lvl1pPr>
              <a:defRPr b="1">
                <a:solidFill>
                  <a:schemeClr val="tx1">
                    <a:lumMod val="95000"/>
                    <a:lumOff val="5000"/>
                  </a:schemeClr>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102DB16A-29F7-657E-011B-184196632F3D}"/>
              </a:ext>
            </a:extLst>
          </p:cNvPr>
          <p:cNvSpPr>
            <a:spLocks noGrp="1"/>
          </p:cNvSpPr>
          <p:nvPr>
            <p:ph idx="1"/>
          </p:nvPr>
        </p:nvSpPr>
        <p:spPr>
          <a:xfrm>
            <a:off x="381000" y="1308259"/>
            <a:ext cx="5715000" cy="4511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C43766C-499A-E19D-4DB5-D44DC2976C59}"/>
              </a:ext>
            </a:extLst>
          </p:cNvPr>
          <p:cNvSpPr>
            <a:spLocks noGrp="1"/>
          </p:cNvSpPr>
          <p:nvPr>
            <p:ph type="sldNum" sz="quarter" idx="12"/>
          </p:nvPr>
        </p:nvSpPr>
        <p:spPr/>
        <p:txBody>
          <a:bodyPr/>
          <a:lstStyle>
            <a:lvl1pPr>
              <a:defRPr>
                <a:solidFill>
                  <a:schemeClr val="bg1"/>
                </a:solidFill>
              </a:defRPr>
            </a:lvl1pPr>
          </a:lstStyle>
          <a:p>
            <a:fld id="{E071530C-E93F-2645-8BBC-5D14EC4B53F2}" type="slidenum">
              <a:rPr lang="en-US" smtClean="0"/>
              <a:pPr/>
              <a:t>‹#›</a:t>
            </a:fld>
            <a:endParaRPr lang="en-US"/>
          </a:p>
        </p:txBody>
      </p:sp>
      <p:pic>
        <p:nvPicPr>
          <p:cNvPr id="4" name="Picture 3">
            <a:extLst>
              <a:ext uri="{FF2B5EF4-FFF2-40B4-BE49-F238E27FC236}">
                <a16:creationId xmlns:a16="http://schemas.microsoft.com/office/drawing/2014/main" id="{A638E982-C334-C00F-9F38-5EBD4FE2E4FD}"/>
              </a:ext>
            </a:extLst>
          </p:cNvPr>
          <p:cNvPicPr>
            <a:picLocks noChangeAspect="1"/>
          </p:cNvPicPr>
          <p:nvPr userDrawn="1"/>
        </p:nvPicPr>
        <p:blipFill rotWithShape="1">
          <a:blip r:embed="rId2">
            <a:alphaModFix amt="63000"/>
          </a:blip>
          <a:srcRect t="9193" r="19987" b="-7613"/>
          <a:stretch/>
        </p:blipFill>
        <p:spPr>
          <a:xfrm>
            <a:off x="8907478" y="-39516"/>
            <a:ext cx="3284522" cy="4059722"/>
          </a:xfrm>
          <a:prstGeom prst="rect">
            <a:avLst/>
          </a:prstGeom>
        </p:spPr>
      </p:pic>
    </p:spTree>
    <p:extLst>
      <p:ext uri="{BB962C8B-B14F-4D97-AF65-F5344CB8AC3E}">
        <p14:creationId xmlns:p14="http://schemas.microsoft.com/office/powerpoint/2010/main" val="1763319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541FFF-478F-8B7C-1F6C-636A59C164B5}"/>
              </a:ext>
            </a:extLst>
          </p:cNvPr>
          <p:cNvPicPr>
            <a:picLocks noChangeAspect="1"/>
          </p:cNvPicPr>
          <p:nvPr userDrawn="1"/>
        </p:nvPicPr>
        <p:blipFill rotWithShape="1">
          <a:blip r:embed="rId2"/>
          <a:srcRect l="18885" b="30500"/>
          <a:stretch/>
        </p:blipFill>
        <p:spPr>
          <a:xfrm>
            <a:off x="-15766" y="531279"/>
            <a:ext cx="1833076" cy="1578277"/>
          </a:xfrm>
          <a:prstGeom prst="rect">
            <a:avLst/>
          </a:prstGeom>
        </p:spPr>
      </p:pic>
      <p:sp>
        <p:nvSpPr>
          <p:cNvPr id="13" name="Round Same Side Corner Rectangle 12">
            <a:extLst>
              <a:ext uri="{FF2B5EF4-FFF2-40B4-BE49-F238E27FC236}">
                <a16:creationId xmlns:a16="http://schemas.microsoft.com/office/drawing/2014/main" id="{D8B33B57-4B4D-161D-A41B-4670EF45EE17}"/>
              </a:ext>
            </a:extLst>
          </p:cNvPr>
          <p:cNvSpPr/>
          <p:nvPr userDrawn="1"/>
        </p:nvSpPr>
        <p:spPr>
          <a:xfrm rot="5400000">
            <a:off x="1298328" y="-58821"/>
            <a:ext cx="999200" cy="3627385"/>
          </a:xfrm>
          <a:prstGeom prst="round2SameRect">
            <a:avLst>
              <a:gd name="adj1" fmla="val 50000"/>
              <a:gd name="adj2" fmla="val 0"/>
            </a:avLst>
          </a:prstGeom>
          <a:gradFill flip="none" rotWithShape="1">
            <a:gsLst>
              <a:gs pos="0">
                <a:srgbClr val="005E7A"/>
              </a:gs>
              <a:gs pos="99000">
                <a:srgbClr val="0195A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A96030-DC5F-6A25-6245-A1B44381D787}"/>
              </a:ext>
            </a:extLst>
          </p:cNvPr>
          <p:cNvSpPr>
            <a:spLocks noGrp="1"/>
          </p:cNvSpPr>
          <p:nvPr>
            <p:ph type="title"/>
          </p:nvPr>
        </p:nvSpPr>
        <p:spPr>
          <a:xfrm>
            <a:off x="381000" y="1472187"/>
            <a:ext cx="5294586" cy="621603"/>
          </a:xfrm>
        </p:spPr>
        <p:txBody>
          <a:bodyPr/>
          <a:lstStyle>
            <a:lvl1pPr>
              <a:defRPr b="1">
                <a:solidFill>
                  <a:schemeClr val="bg1"/>
                </a:solidFill>
                <a:latin typeface="+mn-lt"/>
              </a:defRPr>
            </a:lvl1pPr>
          </a:lstStyle>
          <a:p>
            <a:r>
              <a:rPr lang="en-US"/>
              <a:t>Click to edit Master title style</a:t>
            </a:r>
          </a:p>
        </p:txBody>
      </p:sp>
      <p:sp>
        <p:nvSpPr>
          <p:cNvPr id="6" name="Slide Number Placeholder 5">
            <a:extLst>
              <a:ext uri="{FF2B5EF4-FFF2-40B4-BE49-F238E27FC236}">
                <a16:creationId xmlns:a16="http://schemas.microsoft.com/office/drawing/2014/main" id="{DC43766C-499A-E19D-4DB5-D44DC2976C59}"/>
              </a:ext>
            </a:extLst>
          </p:cNvPr>
          <p:cNvSpPr>
            <a:spLocks noGrp="1"/>
          </p:cNvSpPr>
          <p:nvPr>
            <p:ph type="sldNum" sz="quarter" idx="12"/>
          </p:nvPr>
        </p:nvSpPr>
        <p:spPr/>
        <p:txBody>
          <a:bodyPr/>
          <a:lstStyle/>
          <a:p>
            <a:fld id="{E071530C-E93F-2645-8BBC-5D14EC4B53F2}" type="slidenum">
              <a:rPr lang="en-US" smtClean="0"/>
              <a:t>‹#›</a:t>
            </a:fld>
            <a:endParaRPr lang="en-US"/>
          </a:p>
        </p:txBody>
      </p:sp>
      <p:pic>
        <p:nvPicPr>
          <p:cNvPr id="10" name="Picture 9">
            <a:extLst>
              <a:ext uri="{FF2B5EF4-FFF2-40B4-BE49-F238E27FC236}">
                <a16:creationId xmlns:a16="http://schemas.microsoft.com/office/drawing/2014/main" id="{EBE4AC90-2931-76FE-FF72-267DFB229905}"/>
              </a:ext>
            </a:extLst>
          </p:cNvPr>
          <p:cNvPicPr>
            <a:picLocks noChangeAspect="1"/>
          </p:cNvPicPr>
          <p:nvPr userDrawn="1"/>
        </p:nvPicPr>
        <p:blipFill rotWithShape="1">
          <a:blip r:embed="rId3">
            <a:alphaModFix amt="63000"/>
          </a:blip>
          <a:srcRect t="9195" r="19987" b="66187"/>
          <a:stretch/>
        </p:blipFill>
        <p:spPr>
          <a:xfrm>
            <a:off x="8907478" y="-39516"/>
            <a:ext cx="3284522" cy="1015462"/>
          </a:xfrm>
          <a:prstGeom prst="rect">
            <a:avLst/>
          </a:prstGeom>
        </p:spPr>
      </p:pic>
      <p:pic>
        <p:nvPicPr>
          <p:cNvPr id="7" name="Picture 6">
            <a:extLst>
              <a:ext uri="{FF2B5EF4-FFF2-40B4-BE49-F238E27FC236}">
                <a16:creationId xmlns:a16="http://schemas.microsoft.com/office/drawing/2014/main" id="{979A26EB-8294-E3D0-BF4D-3B08D75C1605}"/>
              </a:ext>
            </a:extLst>
          </p:cNvPr>
          <p:cNvPicPr>
            <a:picLocks noChangeAspect="1"/>
          </p:cNvPicPr>
          <p:nvPr userDrawn="1"/>
        </p:nvPicPr>
        <p:blipFill rotWithShape="1">
          <a:blip r:embed="rId2"/>
          <a:srcRect t="47666" r="16418"/>
          <a:stretch/>
        </p:blipFill>
        <p:spPr>
          <a:xfrm>
            <a:off x="8756793" y="-39516"/>
            <a:ext cx="3419441" cy="2151497"/>
          </a:xfrm>
          <a:prstGeom prst="rect">
            <a:avLst/>
          </a:prstGeom>
        </p:spPr>
      </p:pic>
    </p:spTree>
    <p:extLst>
      <p:ext uri="{BB962C8B-B14F-4D97-AF65-F5344CB8AC3E}">
        <p14:creationId xmlns:p14="http://schemas.microsoft.com/office/powerpoint/2010/main" val="1097757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4909-42DE-9F0F-3FE3-E71208934F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9E5636-B067-B1B6-5A2B-E2A03FB592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086B71C0-E23B-365D-5576-CBA3973F4067}"/>
              </a:ext>
            </a:extLst>
          </p:cNvPr>
          <p:cNvSpPr>
            <a:spLocks noGrp="1"/>
          </p:cNvSpPr>
          <p:nvPr>
            <p:ph type="sldNum" sz="quarter" idx="12"/>
          </p:nvPr>
        </p:nvSpPr>
        <p:spPr/>
        <p:txBody>
          <a:bodyPr/>
          <a:lstStyle/>
          <a:p>
            <a:fld id="{E071530C-E93F-2645-8BBC-5D14EC4B53F2}" type="slidenum">
              <a:rPr lang="en-US" smtClean="0"/>
              <a:t>‹#›</a:t>
            </a:fld>
            <a:endParaRPr lang="en-US"/>
          </a:p>
        </p:txBody>
      </p:sp>
    </p:spTree>
    <p:extLst>
      <p:ext uri="{BB962C8B-B14F-4D97-AF65-F5344CB8AC3E}">
        <p14:creationId xmlns:p14="http://schemas.microsoft.com/office/powerpoint/2010/main" val="603906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591D-607B-6982-AF5E-E7A1C6ACB7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7A13F-2C82-3413-ABD3-5758973036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B7E404-8561-45F5-01C6-981AF1BC13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075457A9-1198-4EBB-9FE9-0CF15C29EEFC}"/>
              </a:ext>
            </a:extLst>
          </p:cNvPr>
          <p:cNvSpPr>
            <a:spLocks noGrp="1"/>
          </p:cNvSpPr>
          <p:nvPr>
            <p:ph type="ftr" sz="quarter" idx="10"/>
          </p:nvPr>
        </p:nvSpPr>
        <p:spPr/>
        <p:txBody>
          <a:bodyPr/>
          <a:lstStyle/>
          <a:p>
            <a:endParaRPr lang="en-US">
              <a:cs typeface="Calibri"/>
            </a:endParaRPr>
          </a:p>
        </p:txBody>
      </p:sp>
      <p:sp>
        <p:nvSpPr>
          <p:cNvPr id="9" name="Slide Number Placeholder 8">
            <a:extLst>
              <a:ext uri="{FF2B5EF4-FFF2-40B4-BE49-F238E27FC236}">
                <a16:creationId xmlns:a16="http://schemas.microsoft.com/office/drawing/2014/main" id="{84B05D5F-A163-4FFA-97ED-8CCB8E73967C}"/>
              </a:ext>
            </a:extLst>
          </p:cNvPr>
          <p:cNvSpPr>
            <a:spLocks noGrp="1"/>
          </p:cNvSpPr>
          <p:nvPr>
            <p:ph type="sldNum" sz="quarter" idx="11"/>
          </p:nvPr>
        </p:nvSpPr>
        <p:spPr/>
        <p:txBody>
          <a:bodyPr/>
          <a:lstStyle/>
          <a:p>
            <a:fld id="{E071530C-E93F-2645-8BBC-5D14EC4B53F2}" type="slidenum">
              <a:rPr lang="en-US" smtClean="0"/>
              <a:pPr/>
              <a:t>‹#›</a:t>
            </a:fld>
            <a:endParaRPr lang="en-US"/>
          </a:p>
        </p:txBody>
      </p:sp>
    </p:spTree>
    <p:extLst>
      <p:ext uri="{BB962C8B-B14F-4D97-AF65-F5344CB8AC3E}">
        <p14:creationId xmlns:p14="http://schemas.microsoft.com/office/powerpoint/2010/main" val="2059284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8CC0-DB64-2EE2-A909-2DB3DD0DA2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253E03-438A-7A81-0541-31394B5D87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A647EC-B62E-4231-B6F4-3DA9EF72B0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172BAD-4FDF-8430-D1A8-10C5F94D86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B42D5-B090-3DD7-F098-ED906DFCAB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F0CF7510-9343-48A7-91F0-2BA845086204}"/>
              </a:ext>
            </a:extLst>
          </p:cNvPr>
          <p:cNvSpPr>
            <a:spLocks noGrp="1"/>
          </p:cNvSpPr>
          <p:nvPr>
            <p:ph type="ftr" sz="quarter" idx="10"/>
          </p:nvPr>
        </p:nvSpPr>
        <p:spPr/>
        <p:txBody>
          <a:bodyPr/>
          <a:lstStyle/>
          <a:p>
            <a:endParaRPr lang="en-US">
              <a:cs typeface="Calibri"/>
            </a:endParaRPr>
          </a:p>
        </p:txBody>
      </p:sp>
      <p:sp>
        <p:nvSpPr>
          <p:cNvPr id="11" name="Slide Number Placeholder 10">
            <a:extLst>
              <a:ext uri="{FF2B5EF4-FFF2-40B4-BE49-F238E27FC236}">
                <a16:creationId xmlns:a16="http://schemas.microsoft.com/office/drawing/2014/main" id="{58922602-DD94-4219-8DE4-522F220C813A}"/>
              </a:ext>
            </a:extLst>
          </p:cNvPr>
          <p:cNvSpPr>
            <a:spLocks noGrp="1"/>
          </p:cNvSpPr>
          <p:nvPr>
            <p:ph type="sldNum" sz="quarter" idx="11"/>
          </p:nvPr>
        </p:nvSpPr>
        <p:spPr/>
        <p:txBody>
          <a:bodyPr/>
          <a:lstStyle/>
          <a:p>
            <a:fld id="{E071530C-E93F-2645-8BBC-5D14EC4B53F2}" type="slidenum">
              <a:rPr lang="en-US" smtClean="0"/>
              <a:pPr/>
              <a:t>‹#›</a:t>
            </a:fld>
            <a:endParaRPr lang="en-US"/>
          </a:p>
        </p:txBody>
      </p:sp>
    </p:spTree>
    <p:extLst>
      <p:ext uri="{BB962C8B-B14F-4D97-AF65-F5344CB8AC3E}">
        <p14:creationId xmlns:p14="http://schemas.microsoft.com/office/powerpoint/2010/main" val="3671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3D5A3-05C9-C743-8338-A66FEAC4583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3CEB0F-6110-0A49-A8D2-86078780B79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30536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0F92-1EFA-A3B5-DC4A-D66C6633ED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FD8CB6-4D17-833D-EB72-EC280BC9908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81390AD-9307-A94B-C195-307041CBD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AA7CE5-36A2-A1BE-6FBD-E4F938E29FD2}"/>
              </a:ext>
            </a:extLst>
          </p:cNvPr>
          <p:cNvSpPr>
            <a:spLocks noGrp="1"/>
          </p:cNvSpPr>
          <p:nvPr>
            <p:ph type="sldNum" sz="quarter" idx="12"/>
          </p:nvPr>
        </p:nvSpPr>
        <p:spPr/>
        <p:txBody>
          <a:bodyPr/>
          <a:lstStyle/>
          <a:p>
            <a:fld id="{E071530C-E93F-2645-8BBC-5D14EC4B53F2}" type="slidenum">
              <a:rPr lang="en-US" smtClean="0"/>
              <a:t>‹#›</a:t>
            </a:fld>
            <a:endParaRPr lang="en-US"/>
          </a:p>
        </p:txBody>
      </p:sp>
    </p:spTree>
    <p:extLst>
      <p:ext uri="{BB962C8B-B14F-4D97-AF65-F5344CB8AC3E}">
        <p14:creationId xmlns:p14="http://schemas.microsoft.com/office/powerpoint/2010/main" val="393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72029B-8972-49C6-F3E3-D3773903B8F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88061481-E638-AE71-FE6C-A1A5866253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0C6D6D-7CD0-8F32-158E-61064A964509}"/>
              </a:ext>
            </a:extLst>
          </p:cNvPr>
          <p:cNvSpPr>
            <a:spLocks noGrp="1"/>
          </p:cNvSpPr>
          <p:nvPr>
            <p:ph type="sldNum" sz="quarter" idx="12"/>
          </p:nvPr>
        </p:nvSpPr>
        <p:spPr/>
        <p:txBody>
          <a:bodyPr/>
          <a:lstStyle/>
          <a:p>
            <a:fld id="{E071530C-E93F-2645-8BBC-5D14EC4B53F2}" type="slidenum">
              <a:rPr lang="en-US" smtClean="0"/>
              <a:t>‹#›</a:t>
            </a:fld>
            <a:endParaRPr lang="en-US"/>
          </a:p>
        </p:txBody>
      </p:sp>
    </p:spTree>
    <p:extLst>
      <p:ext uri="{BB962C8B-B14F-4D97-AF65-F5344CB8AC3E}">
        <p14:creationId xmlns:p14="http://schemas.microsoft.com/office/powerpoint/2010/main" val="520195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89A8-E6C9-8C3C-FB5D-33CB90652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394FEF-64B4-734E-C454-568E5E916A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638062-2E8A-E3C5-3380-3C3DB7F14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6BEE7-526E-0F2C-1890-10414B9B541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EBC895D-1D57-527E-0753-AE22BBBDF0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692F5-EB2C-75EB-C561-333EFD64D780}"/>
              </a:ext>
            </a:extLst>
          </p:cNvPr>
          <p:cNvSpPr>
            <a:spLocks noGrp="1"/>
          </p:cNvSpPr>
          <p:nvPr>
            <p:ph type="sldNum" sz="quarter" idx="12"/>
          </p:nvPr>
        </p:nvSpPr>
        <p:spPr/>
        <p:txBody>
          <a:bodyPr/>
          <a:lstStyle/>
          <a:p>
            <a:fld id="{E071530C-E93F-2645-8BBC-5D14EC4B53F2}" type="slidenum">
              <a:rPr lang="en-US" smtClean="0"/>
              <a:t>‹#›</a:t>
            </a:fld>
            <a:endParaRPr lang="en-US"/>
          </a:p>
        </p:txBody>
      </p:sp>
    </p:spTree>
    <p:extLst>
      <p:ext uri="{BB962C8B-B14F-4D97-AF65-F5344CB8AC3E}">
        <p14:creationId xmlns:p14="http://schemas.microsoft.com/office/powerpoint/2010/main" val="616366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CA8A-8F30-5026-2C66-8D6E44C7CF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242368-10C5-3379-0F1E-96B5E710F0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E6D9FD-DDC8-5B80-E74C-7F09F4F19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E4E5BF-A292-CF5B-0EA9-CF5BA46F9AF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6E6FC40A-7699-DB4F-734D-63FC537E5E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354952-C505-D4BE-5382-AC2A66C083E2}"/>
              </a:ext>
            </a:extLst>
          </p:cNvPr>
          <p:cNvSpPr>
            <a:spLocks noGrp="1"/>
          </p:cNvSpPr>
          <p:nvPr>
            <p:ph type="sldNum" sz="quarter" idx="12"/>
          </p:nvPr>
        </p:nvSpPr>
        <p:spPr/>
        <p:txBody>
          <a:bodyPr/>
          <a:lstStyle/>
          <a:p>
            <a:fld id="{E071530C-E93F-2645-8BBC-5D14EC4B53F2}" type="slidenum">
              <a:rPr lang="en-US" smtClean="0"/>
              <a:t>‹#›</a:t>
            </a:fld>
            <a:endParaRPr lang="en-US"/>
          </a:p>
        </p:txBody>
      </p:sp>
    </p:spTree>
    <p:extLst>
      <p:ext uri="{BB962C8B-B14F-4D97-AF65-F5344CB8AC3E}">
        <p14:creationId xmlns:p14="http://schemas.microsoft.com/office/powerpoint/2010/main" val="16520719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D18AD-1C9E-F5F0-0EE5-D339F78A0E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C38BFE-552B-8C15-80A3-857B5636B0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2C1CB-833D-661E-4F42-8BB1594498C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4B8683A-E4D3-9094-2ABC-62F773E259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BAABC-B7A6-2B0C-DF6A-F5C3CBEAC4BF}"/>
              </a:ext>
            </a:extLst>
          </p:cNvPr>
          <p:cNvSpPr>
            <a:spLocks noGrp="1"/>
          </p:cNvSpPr>
          <p:nvPr>
            <p:ph type="sldNum" sz="quarter" idx="12"/>
          </p:nvPr>
        </p:nvSpPr>
        <p:spPr/>
        <p:txBody>
          <a:bodyPr/>
          <a:lstStyle/>
          <a:p>
            <a:fld id="{E071530C-E93F-2645-8BBC-5D14EC4B53F2}" type="slidenum">
              <a:rPr lang="en-US" smtClean="0"/>
              <a:t>‹#›</a:t>
            </a:fld>
            <a:endParaRPr lang="en-US"/>
          </a:p>
        </p:txBody>
      </p:sp>
    </p:spTree>
    <p:extLst>
      <p:ext uri="{BB962C8B-B14F-4D97-AF65-F5344CB8AC3E}">
        <p14:creationId xmlns:p14="http://schemas.microsoft.com/office/powerpoint/2010/main" val="966779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C17919-C626-9469-321B-4536D24B5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C84856-FE6B-6ABA-C69F-F87A65D223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E25A2-9E90-B593-BB64-FC3B08BF844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E1F2D1B-AD83-C127-E34B-9814D2225C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EA3E6-053C-9D22-A6D8-F2DDACEFD0C2}"/>
              </a:ext>
            </a:extLst>
          </p:cNvPr>
          <p:cNvSpPr>
            <a:spLocks noGrp="1"/>
          </p:cNvSpPr>
          <p:nvPr>
            <p:ph type="sldNum" sz="quarter" idx="12"/>
          </p:nvPr>
        </p:nvSpPr>
        <p:spPr/>
        <p:txBody>
          <a:bodyPr/>
          <a:lstStyle/>
          <a:p>
            <a:fld id="{E071530C-E93F-2645-8BBC-5D14EC4B53F2}" type="slidenum">
              <a:rPr lang="en-US" smtClean="0"/>
              <a:t>‹#›</a:t>
            </a:fld>
            <a:endParaRPr lang="en-US"/>
          </a:p>
        </p:txBody>
      </p:sp>
    </p:spTree>
    <p:extLst>
      <p:ext uri="{BB962C8B-B14F-4D97-AF65-F5344CB8AC3E}">
        <p14:creationId xmlns:p14="http://schemas.microsoft.com/office/powerpoint/2010/main" val="4163233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A3E6-13D1-E74D-89CF-FC51D13A9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9671BA-8CBD-5E43-9332-8110DC132BDD}"/>
              </a:ext>
            </a:extLst>
          </p:cNvPr>
          <p:cNvSpPr>
            <a:spLocks noGrp="1"/>
          </p:cNvSpPr>
          <p:nvPr>
            <p:ph idx="1"/>
          </p:nvPr>
        </p:nvSpPr>
        <p:spPr/>
        <p:txBody>
          <a:bodyPr/>
          <a:lstStyle>
            <a:lvl1pPr>
              <a:defRPr b="0" i="0">
                <a:latin typeface="Arial Narrow" panose="020B0604020202020204" pitchFamily="34" charset="0"/>
                <a:cs typeface="Arial Narrow" panose="020B0604020202020204" pitchFamily="34" charset="0"/>
              </a:defRPr>
            </a:lvl1pPr>
            <a:lvl2pPr>
              <a:defRPr b="0" i="0">
                <a:latin typeface="Arial Narrow" panose="020B0604020202020204" pitchFamily="34" charset="0"/>
                <a:cs typeface="Arial Narrow" panose="020B0604020202020204" pitchFamily="34" charset="0"/>
              </a:defRPr>
            </a:lvl2pPr>
            <a:lvl3pPr>
              <a:defRPr b="0" i="0">
                <a:latin typeface="Arial Narrow" panose="020B0604020202020204" pitchFamily="34" charset="0"/>
                <a:cs typeface="Arial Narrow" panose="020B0604020202020204" pitchFamily="34" charset="0"/>
              </a:defRPr>
            </a:lvl3pPr>
            <a:lvl4pPr>
              <a:defRPr b="0" i="0">
                <a:latin typeface="Arial Narrow" panose="020B0604020202020204" pitchFamily="34" charset="0"/>
                <a:cs typeface="Arial Narrow" panose="020B0604020202020204" pitchFamily="34" charset="0"/>
              </a:defRPr>
            </a:lvl4pPr>
            <a:lvl5pPr>
              <a:defRPr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0200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CA250-44F6-BA40-9BCA-A8BCBABFF8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C121D2-7A8A-4145-A152-88B88B0DA274}"/>
              </a:ext>
            </a:extLst>
          </p:cNvPr>
          <p:cNvSpPr>
            <a:spLocks noGrp="1"/>
          </p:cNvSpPr>
          <p:nvPr>
            <p:ph sz="half" idx="1"/>
          </p:nvPr>
        </p:nvSpPr>
        <p:spPr>
          <a:xfrm>
            <a:off x="838200" y="1825625"/>
            <a:ext cx="5181600" cy="4351338"/>
          </a:xfrm>
        </p:spPr>
        <p:txBody>
          <a:bodyPr/>
          <a:lstStyle>
            <a:lvl1pPr>
              <a:defRPr b="0" i="0">
                <a:latin typeface="Arial Narrow" panose="020B0604020202020204" pitchFamily="34" charset="0"/>
                <a:cs typeface="Arial Narrow" panose="020B0604020202020204" pitchFamily="34" charset="0"/>
              </a:defRPr>
            </a:lvl1pPr>
            <a:lvl2pPr>
              <a:defRPr b="0" i="0">
                <a:latin typeface="Arial Narrow" panose="020B0604020202020204" pitchFamily="34" charset="0"/>
                <a:cs typeface="Arial Narrow" panose="020B0604020202020204" pitchFamily="34" charset="0"/>
              </a:defRPr>
            </a:lvl2pPr>
            <a:lvl3pPr>
              <a:defRPr b="0" i="0">
                <a:latin typeface="Arial Narrow" panose="020B0604020202020204" pitchFamily="34" charset="0"/>
                <a:cs typeface="Arial Narrow" panose="020B0604020202020204" pitchFamily="34" charset="0"/>
              </a:defRPr>
            </a:lvl3pPr>
            <a:lvl4pPr>
              <a:defRPr b="0" i="0">
                <a:latin typeface="Arial Narrow" panose="020B0604020202020204" pitchFamily="34" charset="0"/>
                <a:cs typeface="Arial Narrow" panose="020B0604020202020204" pitchFamily="34" charset="0"/>
              </a:defRPr>
            </a:lvl4pPr>
            <a:lvl5pPr>
              <a:defRPr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E8D37E-BEDE-0E4F-9A26-2616BE7DE5F6}"/>
              </a:ext>
            </a:extLst>
          </p:cNvPr>
          <p:cNvSpPr>
            <a:spLocks noGrp="1"/>
          </p:cNvSpPr>
          <p:nvPr>
            <p:ph sz="half" idx="2"/>
          </p:nvPr>
        </p:nvSpPr>
        <p:spPr>
          <a:xfrm>
            <a:off x="6172200" y="1825625"/>
            <a:ext cx="5181600" cy="4351338"/>
          </a:xfrm>
        </p:spPr>
        <p:txBody>
          <a:bodyPr/>
          <a:lstStyle>
            <a:lvl1pPr>
              <a:defRPr b="0" i="0">
                <a:latin typeface="Arial Narrow" panose="020B0604020202020204" pitchFamily="34" charset="0"/>
                <a:cs typeface="Arial Narrow" panose="020B0604020202020204" pitchFamily="34" charset="0"/>
              </a:defRPr>
            </a:lvl1pPr>
            <a:lvl2pPr>
              <a:defRPr b="0" i="0">
                <a:latin typeface="Arial Narrow" panose="020B0604020202020204" pitchFamily="34" charset="0"/>
                <a:cs typeface="Arial Narrow" panose="020B0604020202020204" pitchFamily="34" charset="0"/>
              </a:defRPr>
            </a:lvl2pPr>
            <a:lvl3pPr>
              <a:defRPr b="0" i="0">
                <a:latin typeface="Arial Narrow" panose="020B0604020202020204" pitchFamily="34" charset="0"/>
                <a:cs typeface="Arial Narrow" panose="020B0604020202020204" pitchFamily="34" charset="0"/>
              </a:defRPr>
            </a:lvl3pPr>
            <a:lvl4pPr>
              <a:defRPr b="0" i="0">
                <a:latin typeface="Arial Narrow" panose="020B0604020202020204" pitchFamily="34" charset="0"/>
                <a:cs typeface="Arial Narrow" panose="020B0604020202020204" pitchFamily="34" charset="0"/>
              </a:defRPr>
            </a:lvl4pPr>
            <a:lvl5pPr>
              <a:defRPr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1315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3BAA-3F91-604C-AAE4-BDD7516C98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0029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979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6CBA8-8186-3D4C-BD17-923A4B57391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8B74D14-E860-3442-B97C-175B3AFCA07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8679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6165-0278-5827-F791-9C4458DA20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295DCB-7A41-9999-20D9-0075CE2147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0D8B9F-950A-0DE2-94B1-73B8806EEBDD}"/>
              </a:ext>
            </a:extLst>
          </p:cNvPr>
          <p:cNvSpPr>
            <a:spLocks noGrp="1"/>
          </p:cNvSpPr>
          <p:nvPr>
            <p:ph type="dt" sz="half" idx="10"/>
          </p:nvPr>
        </p:nvSpPr>
        <p:spPr/>
        <p:txBody>
          <a:bodyPr/>
          <a:lstStyle/>
          <a:p>
            <a:fld id="{E1576F28-94C8-9247-9B2D-F3F44586961B}" type="datetime1">
              <a:rPr lang="en-US" smtClean="0"/>
              <a:t>5/31/23</a:t>
            </a:fld>
            <a:endParaRPr lang="en-US" dirty="0"/>
          </a:p>
        </p:txBody>
      </p:sp>
      <p:sp>
        <p:nvSpPr>
          <p:cNvPr id="5" name="Footer Placeholder 4">
            <a:extLst>
              <a:ext uri="{FF2B5EF4-FFF2-40B4-BE49-F238E27FC236}">
                <a16:creationId xmlns:a16="http://schemas.microsoft.com/office/drawing/2014/main" id="{5D3F3C87-DA9A-0333-1859-8FD012DAD7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0E5B86-4FAD-D5F2-8B6F-C70CE7DDDD02}"/>
              </a:ext>
            </a:extLst>
          </p:cNvPr>
          <p:cNvSpPr>
            <a:spLocks noGrp="1"/>
          </p:cNvSpPr>
          <p:nvPr>
            <p:ph type="sldNum" sz="quarter" idx="12"/>
          </p:nvPr>
        </p:nvSpPr>
        <p:spPr/>
        <p:txBody>
          <a:bodyPr/>
          <a:lstStyle/>
          <a:p>
            <a:fld id="{D0BFB334-0F8E-454B-B361-845980135A95}" type="slidenum">
              <a:rPr lang="en-US" smtClean="0"/>
              <a:t>‹#›</a:t>
            </a:fld>
            <a:endParaRPr lang="en-US" dirty="0"/>
          </a:p>
        </p:txBody>
      </p:sp>
    </p:spTree>
    <p:extLst>
      <p:ext uri="{BB962C8B-B14F-4D97-AF65-F5344CB8AC3E}">
        <p14:creationId xmlns:p14="http://schemas.microsoft.com/office/powerpoint/2010/main" val="1220945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2D9DE-CB08-598F-D68E-3751CA596E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E69C8D-C4AE-16BA-201D-81CF9E7493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5B2B9-E6C0-F5A0-FFC7-168C9E35C398}"/>
              </a:ext>
            </a:extLst>
          </p:cNvPr>
          <p:cNvSpPr>
            <a:spLocks noGrp="1"/>
          </p:cNvSpPr>
          <p:nvPr>
            <p:ph type="dt" sz="half" idx="10"/>
          </p:nvPr>
        </p:nvSpPr>
        <p:spPr/>
        <p:txBody>
          <a:bodyPr/>
          <a:lstStyle/>
          <a:p>
            <a:fld id="{2BA85722-3F26-CF46-9C04-0BB5DABCFDDF}" type="datetime1">
              <a:rPr lang="en-US" smtClean="0"/>
              <a:t>5/31/23</a:t>
            </a:fld>
            <a:endParaRPr lang="en-US" dirty="0"/>
          </a:p>
        </p:txBody>
      </p:sp>
      <p:sp>
        <p:nvSpPr>
          <p:cNvPr id="5" name="Footer Placeholder 4">
            <a:extLst>
              <a:ext uri="{FF2B5EF4-FFF2-40B4-BE49-F238E27FC236}">
                <a16:creationId xmlns:a16="http://schemas.microsoft.com/office/drawing/2014/main" id="{57E9672C-9EA7-4473-3E83-AEBF39013E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762D2C-93CF-9097-9B57-125A4F3A9668}"/>
              </a:ext>
            </a:extLst>
          </p:cNvPr>
          <p:cNvSpPr>
            <a:spLocks noGrp="1"/>
          </p:cNvSpPr>
          <p:nvPr>
            <p:ph type="sldNum" sz="quarter" idx="12"/>
          </p:nvPr>
        </p:nvSpPr>
        <p:spPr/>
        <p:txBody>
          <a:bodyPr/>
          <a:lstStyle/>
          <a:p>
            <a:fld id="{D0BFB334-0F8E-454B-B361-845980135A95}" type="slidenum">
              <a:rPr lang="en-US" smtClean="0"/>
              <a:t>‹#›</a:t>
            </a:fld>
            <a:endParaRPr lang="en-US" dirty="0"/>
          </a:p>
        </p:txBody>
      </p:sp>
    </p:spTree>
    <p:extLst>
      <p:ext uri="{BB962C8B-B14F-4D97-AF65-F5344CB8AC3E}">
        <p14:creationId xmlns:p14="http://schemas.microsoft.com/office/powerpoint/2010/main" val="18181169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6705-CDD6-1D01-513E-86BE882033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9DD0D0-0F71-BCAE-099A-318553568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39CD51-2D53-A8BC-1583-49A30AC67FA3}"/>
              </a:ext>
            </a:extLst>
          </p:cNvPr>
          <p:cNvSpPr>
            <a:spLocks noGrp="1"/>
          </p:cNvSpPr>
          <p:nvPr>
            <p:ph type="dt" sz="half" idx="10"/>
          </p:nvPr>
        </p:nvSpPr>
        <p:spPr/>
        <p:txBody>
          <a:bodyPr/>
          <a:lstStyle/>
          <a:p>
            <a:fld id="{1BFAEF1A-77FF-D44A-A58D-530559380DE2}" type="datetime1">
              <a:rPr lang="en-US" smtClean="0"/>
              <a:t>5/31/23</a:t>
            </a:fld>
            <a:endParaRPr lang="en-US" dirty="0"/>
          </a:p>
        </p:txBody>
      </p:sp>
      <p:sp>
        <p:nvSpPr>
          <p:cNvPr id="5" name="Footer Placeholder 4">
            <a:extLst>
              <a:ext uri="{FF2B5EF4-FFF2-40B4-BE49-F238E27FC236}">
                <a16:creationId xmlns:a16="http://schemas.microsoft.com/office/drawing/2014/main" id="{0DC3AE5B-F047-2960-C3DC-4A8A782445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D472A5-5EA5-64E7-150D-43CFF1DF148F}"/>
              </a:ext>
            </a:extLst>
          </p:cNvPr>
          <p:cNvSpPr>
            <a:spLocks noGrp="1"/>
          </p:cNvSpPr>
          <p:nvPr>
            <p:ph type="sldNum" sz="quarter" idx="12"/>
          </p:nvPr>
        </p:nvSpPr>
        <p:spPr/>
        <p:txBody>
          <a:bodyPr/>
          <a:lstStyle/>
          <a:p>
            <a:fld id="{D0BFB334-0F8E-454B-B361-845980135A95}" type="slidenum">
              <a:rPr lang="en-US" smtClean="0"/>
              <a:t>‹#›</a:t>
            </a:fld>
            <a:endParaRPr lang="en-US" dirty="0"/>
          </a:p>
        </p:txBody>
      </p:sp>
    </p:spTree>
    <p:extLst>
      <p:ext uri="{BB962C8B-B14F-4D97-AF65-F5344CB8AC3E}">
        <p14:creationId xmlns:p14="http://schemas.microsoft.com/office/powerpoint/2010/main" val="12832950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330B-1A7E-2511-B61D-0B0BE204D9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04E792-3478-65C6-BB2E-A871F9226B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183677-4380-FB9B-5A20-B7DDF87FBD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A59320-A7BB-71D2-F6D8-7A688DBFAE7B}"/>
              </a:ext>
            </a:extLst>
          </p:cNvPr>
          <p:cNvSpPr>
            <a:spLocks noGrp="1"/>
          </p:cNvSpPr>
          <p:nvPr>
            <p:ph type="dt" sz="half" idx="10"/>
          </p:nvPr>
        </p:nvSpPr>
        <p:spPr/>
        <p:txBody>
          <a:bodyPr/>
          <a:lstStyle/>
          <a:p>
            <a:fld id="{22E60404-3BFC-E040-B941-D1C95D32F71B}" type="datetime1">
              <a:rPr lang="en-US" smtClean="0"/>
              <a:t>5/31/23</a:t>
            </a:fld>
            <a:endParaRPr lang="en-US" dirty="0"/>
          </a:p>
        </p:txBody>
      </p:sp>
      <p:sp>
        <p:nvSpPr>
          <p:cNvPr id="6" name="Footer Placeholder 5">
            <a:extLst>
              <a:ext uri="{FF2B5EF4-FFF2-40B4-BE49-F238E27FC236}">
                <a16:creationId xmlns:a16="http://schemas.microsoft.com/office/drawing/2014/main" id="{D31E676C-ACCE-60D9-254A-F6A753982D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2BC849-B41D-BE31-101D-31AF80FF57C7}"/>
              </a:ext>
            </a:extLst>
          </p:cNvPr>
          <p:cNvSpPr>
            <a:spLocks noGrp="1"/>
          </p:cNvSpPr>
          <p:nvPr>
            <p:ph type="sldNum" sz="quarter" idx="12"/>
          </p:nvPr>
        </p:nvSpPr>
        <p:spPr/>
        <p:txBody>
          <a:bodyPr/>
          <a:lstStyle/>
          <a:p>
            <a:fld id="{D0BFB334-0F8E-454B-B361-845980135A95}" type="slidenum">
              <a:rPr lang="en-US" smtClean="0"/>
              <a:t>‹#›</a:t>
            </a:fld>
            <a:endParaRPr lang="en-US" dirty="0"/>
          </a:p>
        </p:txBody>
      </p:sp>
    </p:spTree>
    <p:extLst>
      <p:ext uri="{BB962C8B-B14F-4D97-AF65-F5344CB8AC3E}">
        <p14:creationId xmlns:p14="http://schemas.microsoft.com/office/powerpoint/2010/main" val="9512106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235A2-27DF-91A8-3BB2-25CA4764AE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3A84E6-BAE5-448D-1767-0DF3996501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16089E-D9E6-9218-B6CD-A203130A4F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54B617-02BD-FDFC-6098-2C67076E90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F2C59A-2613-837A-B9F9-9A359BCED4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994EFD-7AC7-147B-0E19-F6B7019CD6C5}"/>
              </a:ext>
            </a:extLst>
          </p:cNvPr>
          <p:cNvSpPr>
            <a:spLocks noGrp="1"/>
          </p:cNvSpPr>
          <p:nvPr>
            <p:ph type="dt" sz="half" idx="10"/>
          </p:nvPr>
        </p:nvSpPr>
        <p:spPr/>
        <p:txBody>
          <a:bodyPr/>
          <a:lstStyle/>
          <a:p>
            <a:fld id="{1D9BDB65-B3B8-564C-A0C1-92399665B9E5}" type="datetime1">
              <a:rPr lang="en-US" smtClean="0"/>
              <a:t>5/31/23</a:t>
            </a:fld>
            <a:endParaRPr lang="en-US" dirty="0"/>
          </a:p>
        </p:txBody>
      </p:sp>
      <p:sp>
        <p:nvSpPr>
          <p:cNvPr id="8" name="Footer Placeholder 7">
            <a:extLst>
              <a:ext uri="{FF2B5EF4-FFF2-40B4-BE49-F238E27FC236}">
                <a16:creationId xmlns:a16="http://schemas.microsoft.com/office/drawing/2014/main" id="{06E700D3-52E7-B46C-957E-55037A1C38D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DCBA043-92EB-911A-0FCA-DB68FB36F2E5}"/>
              </a:ext>
            </a:extLst>
          </p:cNvPr>
          <p:cNvSpPr>
            <a:spLocks noGrp="1"/>
          </p:cNvSpPr>
          <p:nvPr>
            <p:ph type="sldNum" sz="quarter" idx="12"/>
          </p:nvPr>
        </p:nvSpPr>
        <p:spPr/>
        <p:txBody>
          <a:bodyPr/>
          <a:lstStyle/>
          <a:p>
            <a:fld id="{D0BFB334-0F8E-454B-B361-845980135A95}" type="slidenum">
              <a:rPr lang="en-US" smtClean="0"/>
              <a:t>‹#›</a:t>
            </a:fld>
            <a:endParaRPr lang="en-US" dirty="0"/>
          </a:p>
        </p:txBody>
      </p:sp>
    </p:spTree>
    <p:extLst>
      <p:ext uri="{BB962C8B-B14F-4D97-AF65-F5344CB8AC3E}">
        <p14:creationId xmlns:p14="http://schemas.microsoft.com/office/powerpoint/2010/main" val="5681430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C775-657D-98D4-5A91-A463ABA98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1311D-1DA8-D8ED-D3BC-FDF7BD57D6E6}"/>
              </a:ext>
            </a:extLst>
          </p:cNvPr>
          <p:cNvSpPr>
            <a:spLocks noGrp="1"/>
          </p:cNvSpPr>
          <p:nvPr>
            <p:ph type="dt" sz="half" idx="10"/>
          </p:nvPr>
        </p:nvSpPr>
        <p:spPr/>
        <p:txBody>
          <a:bodyPr/>
          <a:lstStyle/>
          <a:p>
            <a:fld id="{2C76D0DA-4236-8A46-A10F-18D5A3B0C758}" type="datetime1">
              <a:rPr lang="en-US" smtClean="0"/>
              <a:t>5/31/23</a:t>
            </a:fld>
            <a:endParaRPr lang="en-US" dirty="0"/>
          </a:p>
        </p:txBody>
      </p:sp>
      <p:sp>
        <p:nvSpPr>
          <p:cNvPr id="4" name="Footer Placeholder 3">
            <a:extLst>
              <a:ext uri="{FF2B5EF4-FFF2-40B4-BE49-F238E27FC236}">
                <a16:creationId xmlns:a16="http://schemas.microsoft.com/office/drawing/2014/main" id="{2E19472C-5C7C-2F83-8AB9-ECC649F75BB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AE5C828-7CF1-6D70-75B1-DF4EE94A272D}"/>
              </a:ext>
            </a:extLst>
          </p:cNvPr>
          <p:cNvSpPr>
            <a:spLocks noGrp="1"/>
          </p:cNvSpPr>
          <p:nvPr>
            <p:ph type="sldNum" sz="quarter" idx="12"/>
          </p:nvPr>
        </p:nvSpPr>
        <p:spPr/>
        <p:txBody>
          <a:bodyPr/>
          <a:lstStyle/>
          <a:p>
            <a:fld id="{D0BFB334-0F8E-454B-B361-845980135A95}" type="slidenum">
              <a:rPr lang="en-US" smtClean="0"/>
              <a:t>‹#›</a:t>
            </a:fld>
            <a:endParaRPr lang="en-US" dirty="0"/>
          </a:p>
        </p:txBody>
      </p:sp>
    </p:spTree>
    <p:extLst>
      <p:ext uri="{BB962C8B-B14F-4D97-AF65-F5344CB8AC3E}">
        <p14:creationId xmlns:p14="http://schemas.microsoft.com/office/powerpoint/2010/main" val="24368301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A92C67-6A81-0F57-3B8F-EEF316AB07B1}"/>
              </a:ext>
            </a:extLst>
          </p:cNvPr>
          <p:cNvSpPr>
            <a:spLocks noGrp="1"/>
          </p:cNvSpPr>
          <p:nvPr>
            <p:ph type="dt" sz="half" idx="10"/>
          </p:nvPr>
        </p:nvSpPr>
        <p:spPr/>
        <p:txBody>
          <a:bodyPr/>
          <a:lstStyle/>
          <a:p>
            <a:fld id="{12E05182-4AC2-0A42-9584-484F7E706220}" type="datetime1">
              <a:rPr lang="en-US" smtClean="0"/>
              <a:t>5/31/23</a:t>
            </a:fld>
            <a:endParaRPr lang="en-US" dirty="0"/>
          </a:p>
        </p:txBody>
      </p:sp>
      <p:sp>
        <p:nvSpPr>
          <p:cNvPr id="3" name="Footer Placeholder 2">
            <a:extLst>
              <a:ext uri="{FF2B5EF4-FFF2-40B4-BE49-F238E27FC236}">
                <a16:creationId xmlns:a16="http://schemas.microsoft.com/office/drawing/2014/main" id="{9C0B164D-D8D1-09C5-99DE-91544F18EC3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E8FF63C-FF7B-084C-9193-691BC35F06D3}"/>
              </a:ext>
            </a:extLst>
          </p:cNvPr>
          <p:cNvSpPr>
            <a:spLocks noGrp="1"/>
          </p:cNvSpPr>
          <p:nvPr>
            <p:ph type="sldNum" sz="quarter" idx="12"/>
          </p:nvPr>
        </p:nvSpPr>
        <p:spPr/>
        <p:txBody>
          <a:bodyPr/>
          <a:lstStyle/>
          <a:p>
            <a:fld id="{D0BFB334-0F8E-454B-B361-845980135A95}" type="slidenum">
              <a:rPr lang="en-US" smtClean="0"/>
              <a:t>‹#›</a:t>
            </a:fld>
            <a:endParaRPr lang="en-US" dirty="0"/>
          </a:p>
        </p:txBody>
      </p:sp>
    </p:spTree>
    <p:extLst>
      <p:ext uri="{BB962C8B-B14F-4D97-AF65-F5344CB8AC3E}">
        <p14:creationId xmlns:p14="http://schemas.microsoft.com/office/powerpoint/2010/main" val="29422951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63BE-1CDC-1838-CE38-7817ECE313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7FAF4C-B632-D946-EE43-5B437ABCEB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D12B91-96ED-0B07-67FD-9F8BF67BB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4419AB-463F-D0CE-5CEE-FCD9E25F16DA}"/>
              </a:ext>
            </a:extLst>
          </p:cNvPr>
          <p:cNvSpPr>
            <a:spLocks noGrp="1"/>
          </p:cNvSpPr>
          <p:nvPr>
            <p:ph type="dt" sz="half" idx="10"/>
          </p:nvPr>
        </p:nvSpPr>
        <p:spPr/>
        <p:txBody>
          <a:bodyPr/>
          <a:lstStyle/>
          <a:p>
            <a:fld id="{CCDBD496-D912-8C4B-9077-E80500EA96C6}" type="datetime1">
              <a:rPr lang="en-US" smtClean="0"/>
              <a:t>5/31/23</a:t>
            </a:fld>
            <a:endParaRPr lang="en-US" dirty="0"/>
          </a:p>
        </p:txBody>
      </p:sp>
      <p:sp>
        <p:nvSpPr>
          <p:cNvPr id="6" name="Footer Placeholder 5">
            <a:extLst>
              <a:ext uri="{FF2B5EF4-FFF2-40B4-BE49-F238E27FC236}">
                <a16:creationId xmlns:a16="http://schemas.microsoft.com/office/drawing/2014/main" id="{91D3DF03-255D-A79B-152B-3C1508C77E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E459AF5-45FC-1688-9FAA-FDC9CF11F225}"/>
              </a:ext>
            </a:extLst>
          </p:cNvPr>
          <p:cNvSpPr>
            <a:spLocks noGrp="1"/>
          </p:cNvSpPr>
          <p:nvPr>
            <p:ph type="sldNum" sz="quarter" idx="12"/>
          </p:nvPr>
        </p:nvSpPr>
        <p:spPr/>
        <p:txBody>
          <a:bodyPr/>
          <a:lstStyle/>
          <a:p>
            <a:fld id="{D0BFB334-0F8E-454B-B361-845980135A95}" type="slidenum">
              <a:rPr lang="en-US" smtClean="0"/>
              <a:t>‹#›</a:t>
            </a:fld>
            <a:endParaRPr lang="en-US" dirty="0"/>
          </a:p>
        </p:txBody>
      </p:sp>
    </p:spTree>
    <p:extLst>
      <p:ext uri="{BB962C8B-B14F-4D97-AF65-F5344CB8AC3E}">
        <p14:creationId xmlns:p14="http://schemas.microsoft.com/office/powerpoint/2010/main" val="15491258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7BA4-6C22-C796-5F84-5437632B3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0F0EB7-576C-EC9E-EEAD-AF5B675567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7C5646F-7E4E-BF36-6437-4C65AF0AD1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DB4253-1836-F95B-EA9F-ECEE84545DE0}"/>
              </a:ext>
            </a:extLst>
          </p:cNvPr>
          <p:cNvSpPr>
            <a:spLocks noGrp="1"/>
          </p:cNvSpPr>
          <p:nvPr>
            <p:ph type="dt" sz="half" idx="10"/>
          </p:nvPr>
        </p:nvSpPr>
        <p:spPr/>
        <p:txBody>
          <a:bodyPr/>
          <a:lstStyle/>
          <a:p>
            <a:fld id="{1522C9AA-2FF0-4045-9346-26D3838D91E7}" type="datetime1">
              <a:rPr lang="en-US" smtClean="0"/>
              <a:t>5/31/23</a:t>
            </a:fld>
            <a:endParaRPr lang="en-US" dirty="0"/>
          </a:p>
        </p:txBody>
      </p:sp>
      <p:sp>
        <p:nvSpPr>
          <p:cNvPr id="6" name="Footer Placeholder 5">
            <a:extLst>
              <a:ext uri="{FF2B5EF4-FFF2-40B4-BE49-F238E27FC236}">
                <a16:creationId xmlns:a16="http://schemas.microsoft.com/office/drawing/2014/main" id="{827B11CE-3E8F-D30C-03E2-15A02FA939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EAA71E-3C9F-03E7-9534-5DFC8ACB0B5B}"/>
              </a:ext>
            </a:extLst>
          </p:cNvPr>
          <p:cNvSpPr>
            <a:spLocks noGrp="1"/>
          </p:cNvSpPr>
          <p:nvPr>
            <p:ph type="sldNum" sz="quarter" idx="12"/>
          </p:nvPr>
        </p:nvSpPr>
        <p:spPr/>
        <p:txBody>
          <a:bodyPr/>
          <a:lstStyle/>
          <a:p>
            <a:fld id="{D0BFB334-0F8E-454B-B361-845980135A95}" type="slidenum">
              <a:rPr lang="en-US" smtClean="0"/>
              <a:t>‹#›</a:t>
            </a:fld>
            <a:endParaRPr lang="en-US" dirty="0"/>
          </a:p>
        </p:txBody>
      </p:sp>
    </p:spTree>
    <p:extLst>
      <p:ext uri="{BB962C8B-B14F-4D97-AF65-F5344CB8AC3E}">
        <p14:creationId xmlns:p14="http://schemas.microsoft.com/office/powerpoint/2010/main" val="416290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0B72-4669-2FF1-D039-113E53137E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0C9561-9A62-E0FC-834B-3F92DFD8B5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38007F-B131-F2E8-AC6D-13010B70C8BA}"/>
              </a:ext>
            </a:extLst>
          </p:cNvPr>
          <p:cNvSpPr>
            <a:spLocks noGrp="1"/>
          </p:cNvSpPr>
          <p:nvPr>
            <p:ph type="dt" sz="half" idx="10"/>
          </p:nvPr>
        </p:nvSpPr>
        <p:spPr/>
        <p:txBody>
          <a:bodyPr/>
          <a:lstStyle/>
          <a:p>
            <a:fld id="{C0812285-A989-5E45-A068-AEEC1EF36B66}" type="datetime1">
              <a:rPr lang="en-US" smtClean="0"/>
              <a:t>5/31/23</a:t>
            </a:fld>
            <a:endParaRPr lang="en-US" dirty="0"/>
          </a:p>
        </p:txBody>
      </p:sp>
      <p:sp>
        <p:nvSpPr>
          <p:cNvPr id="5" name="Footer Placeholder 4">
            <a:extLst>
              <a:ext uri="{FF2B5EF4-FFF2-40B4-BE49-F238E27FC236}">
                <a16:creationId xmlns:a16="http://schemas.microsoft.com/office/drawing/2014/main" id="{E1BAD98F-3BA8-DB4E-2DD5-A6FF9B8411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1FBE00-9077-2B4D-37B4-EA99D28753F3}"/>
              </a:ext>
            </a:extLst>
          </p:cNvPr>
          <p:cNvSpPr>
            <a:spLocks noGrp="1"/>
          </p:cNvSpPr>
          <p:nvPr>
            <p:ph type="sldNum" sz="quarter" idx="12"/>
          </p:nvPr>
        </p:nvSpPr>
        <p:spPr/>
        <p:txBody>
          <a:bodyPr/>
          <a:lstStyle/>
          <a:p>
            <a:fld id="{D0BFB334-0F8E-454B-B361-845980135A95}" type="slidenum">
              <a:rPr lang="en-US" smtClean="0"/>
              <a:t>‹#›</a:t>
            </a:fld>
            <a:endParaRPr lang="en-US" dirty="0"/>
          </a:p>
        </p:txBody>
      </p:sp>
    </p:spTree>
    <p:extLst>
      <p:ext uri="{BB962C8B-B14F-4D97-AF65-F5344CB8AC3E}">
        <p14:creationId xmlns:p14="http://schemas.microsoft.com/office/powerpoint/2010/main" val="2999987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0913-7E06-4741-A234-AF75E22E599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59C45A-8BCC-8542-9C87-3FBD52DBA2D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629160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303644-A5E9-57D9-8CF6-2EB69D4A17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D9115B-D2BA-F41A-7B30-DEFD847C72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20321-275A-C343-8C24-AC3BA86D9596}"/>
              </a:ext>
            </a:extLst>
          </p:cNvPr>
          <p:cNvSpPr>
            <a:spLocks noGrp="1"/>
          </p:cNvSpPr>
          <p:nvPr>
            <p:ph type="dt" sz="half" idx="10"/>
          </p:nvPr>
        </p:nvSpPr>
        <p:spPr/>
        <p:txBody>
          <a:bodyPr/>
          <a:lstStyle/>
          <a:p>
            <a:fld id="{D3DC37DE-984E-9A48-B186-84E4DCF47881}" type="datetime1">
              <a:rPr lang="en-US" smtClean="0"/>
              <a:t>5/31/23</a:t>
            </a:fld>
            <a:endParaRPr lang="en-US" dirty="0"/>
          </a:p>
        </p:txBody>
      </p:sp>
      <p:sp>
        <p:nvSpPr>
          <p:cNvPr id="5" name="Footer Placeholder 4">
            <a:extLst>
              <a:ext uri="{FF2B5EF4-FFF2-40B4-BE49-F238E27FC236}">
                <a16:creationId xmlns:a16="http://schemas.microsoft.com/office/drawing/2014/main" id="{45367C06-3B2B-2330-D1BB-B8AF1A91CD2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7171A1-E150-1858-1A1C-5FE7DD87646B}"/>
              </a:ext>
            </a:extLst>
          </p:cNvPr>
          <p:cNvSpPr>
            <a:spLocks noGrp="1"/>
          </p:cNvSpPr>
          <p:nvPr>
            <p:ph type="sldNum" sz="quarter" idx="12"/>
          </p:nvPr>
        </p:nvSpPr>
        <p:spPr/>
        <p:txBody>
          <a:bodyPr/>
          <a:lstStyle/>
          <a:p>
            <a:fld id="{D0BFB334-0F8E-454B-B361-845980135A95}" type="slidenum">
              <a:rPr lang="en-US" smtClean="0"/>
              <a:t>‹#›</a:t>
            </a:fld>
            <a:endParaRPr lang="en-US" dirty="0"/>
          </a:p>
        </p:txBody>
      </p:sp>
    </p:spTree>
    <p:extLst>
      <p:ext uri="{BB962C8B-B14F-4D97-AF65-F5344CB8AC3E}">
        <p14:creationId xmlns:p14="http://schemas.microsoft.com/office/powerpoint/2010/main" val="2481593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3E4F-B0BA-6740-B378-B94DC2A713E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0E84D63-92BB-B646-9F5E-E1653AC3A97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75715B-7854-C547-BC44-537E4DD929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764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48234-DEE2-1C43-A929-74DD427F70C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D6D82DE-F830-724A-8420-B48AF0747BA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F9A9E4-33BD-ED4F-873E-135D6A023F48}"/>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BBB736-CDAE-C948-8DAF-455F15109AF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4CDF2-C06D-7241-9D89-4DAB1729CCD7}"/>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03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204F-B93F-9646-9C0B-7CEB6D8D77D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83385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620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283C-F1C9-D24D-B1B7-21140664842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C6F85-4136-A549-9CE2-9687C297196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39080E-D384-0D4F-BFD0-B48F63BEEF0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1165891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4.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294080"/>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79185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7F9AF8-A286-1940-4CF1-8BA30ED22443}"/>
              </a:ext>
            </a:extLst>
          </p:cNvPr>
          <p:cNvSpPr>
            <a:spLocks noGrp="1"/>
          </p:cNvSpPr>
          <p:nvPr>
            <p:ph type="title"/>
          </p:nvPr>
        </p:nvSpPr>
        <p:spPr>
          <a:xfrm>
            <a:off x="381000" y="365125"/>
            <a:ext cx="10972800" cy="862426"/>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989E12D-6638-0336-34BE-81EADA49A001}"/>
              </a:ext>
            </a:extLst>
          </p:cNvPr>
          <p:cNvSpPr>
            <a:spLocks noGrp="1"/>
          </p:cNvSpPr>
          <p:nvPr>
            <p:ph type="body" idx="1"/>
          </p:nvPr>
        </p:nvSpPr>
        <p:spPr>
          <a:xfrm>
            <a:off x="381000" y="1665962"/>
            <a:ext cx="10972800" cy="4511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8C42C17-C825-9FC6-0935-755279985A32}"/>
              </a:ext>
            </a:extLst>
          </p:cNvPr>
          <p:cNvSpPr>
            <a:spLocks noGrp="1"/>
          </p:cNvSpPr>
          <p:nvPr>
            <p:ph type="ftr" sz="quarter" idx="3"/>
          </p:nvPr>
        </p:nvSpPr>
        <p:spPr>
          <a:xfrm>
            <a:off x="1433186" y="6362699"/>
            <a:ext cx="4114800" cy="266701"/>
          </a:xfrm>
          <a:prstGeom prst="rect">
            <a:avLst/>
          </a:prstGeom>
        </p:spPr>
        <p:txBody>
          <a:bodyPr vert="horz" lIns="91440" tIns="45720" rIns="91440" bIns="45720" rtlCol="0" anchor="ctr"/>
          <a:lstStyle>
            <a:lvl1pPr algn="l">
              <a:defRPr sz="1050">
                <a:solidFill>
                  <a:schemeClr val="tx1"/>
                </a:solidFill>
              </a:defRPr>
            </a:lvl1pPr>
          </a:lstStyle>
          <a:p>
            <a:endParaRPr lang="en-US">
              <a:cs typeface="Calibri"/>
            </a:endParaRPr>
          </a:p>
        </p:txBody>
      </p:sp>
      <p:sp>
        <p:nvSpPr>
          <p:cNvPr id="6" name="Slide Number Placeholder 5">
            <a:extLst>
              <a:ext uri="{FF2B5EF4-FFF2-40B4-BE49-F238E27FC236}">
                <a16:creationId xmlns:a16="http://schemas.microsoft.com/office/drawing/2014/main" id="{D3CD0E32-B01D-36D0-5746-09A656A9694E}"/>
              </a:ext>
            </a:extLst>
          </p:cNvPr>
          <p:cNvSpPr>
            <a:spLocks noGrp="1"/>
          </p:cNvSpPr>
          <p:nvPr>
            <p:ph type="sldNum" sz="quarter" idx="4"/>
          </p:nvPr>
        </p:nvSpPr>
        <p:spPr>
          <a:xfrm>
            <a:off x="9029700" y="6362699"/>
            <a:ext cx="2743200" cy="260353"/>
          </a:xfrm>
          <a:prstGeom prst="rect">
            <a:avLst/>
          </a:prstGeom>
        </p:spPr>
        <p:txBody>
          <a:bodyPr vert="horz" lIns="91440" tIns="45720" rIns="91440" bIns="45720" rtlCol="0" anchor="ctr"/>
          <a:lstStyle>
            <a:lvl1pPr algn="r">
              <a:defRPr sz="1050">
                <a:solidFill>
                  <a:schemeClr val="tx1">
                    <a:tint val="75000"/>
                  </a:schemeClr>
                </a:solidFill>
              </a:defRPr>
            </a:lvl1pPr>
          </a:lstStyle>
          <a:p>
            <a:fld id="{E071530C-E93F-2645-8BBC-5D14EC4B53F2}" type="slidenum">
              <a:rPr lang="en-US" smtClean="0"/>
              <a:pPr/>
              <a:t>‹#›</a:t>
            </a:fld>
            <a:endParaRPr lang="en-US"/>
          </a:p>
        </p:txBody>
      </p:sp>
      <p:pic>
        <p:nvPicPr>
          <p:cNvPr id="8" name="Picture 7">
            <a:extLst>
              <a:ext uri="{FF2B5EF4-FFF2-40B4-BE49-F238E27FC236}">
                <a16:creationId xmlns:a16="http://schemas.microsoft.com/office/drawing/2014/main" id="{BE95A6A3-101C-FAFF-5ABB-48419A3F4A4A}"/>
              </a:ext>
            </a:extLst>
          </p:cNvPr>
          <p:cNvPicPr>
            <a:picLocks noChangeAspect="1"/>
          </p:cNvPicPr>
          <p:nvPr userDrawn="1"/>
        </p:nvPicPr>
        <p:blipFill>
          <a:blip r:embed="rId15"/>
          <a:srcRect/>
          <a:stretch/>
        </p:blipFill>
        <p:spPr>
          <a:xfrm>
            <a:off x="333768" y="6281177"/>
            <a:ext cx="858553" cy="423396"/>
          </a:xfrm>
          <a:prstGeom prst="rect">
            <a:avLst/>
          </a:prstGeom>
        </p:spPr>
      </p:pic>
    </p:spTree>
    <p:extLst>
      <p:ext uri="{BB962C8B-B14F-4D97-AF65-F5344CB8AC3E}">
        <p14:creationId xmlns:p14="http://schemas.microsoft.com/office/powerpoint/2010/main" val="357959999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16">
          <p15:clr>
            <a:srgbClr val="F26B43"/>
          </p15:clr>
        </p15:guide>
        <p15:guide id="3" orient="horz" pos="4008">
          <p15:clr>
            <a:srgbClr val="F26B43"/>
          </p15:clr>
        </p15:guide>
        <p15:guide id="4" orient="horz" pos="240">
          <p15:clr>
            <a:srgbClr val="F26B43"/>
          </p15:clr>
        </p15:guide>
        <p15:guide id="5" orient="horz" pos="4176">
          <p15:clr>
            <a:srgbClr val="F26B43"/>
          </p15:clr>
        </p15:guide>
        <p15:guide id="6" orient="horz" pos="2160">
          <p15:clr>
            <a:srgbClr val="F26B43"/>
          </p15:clr>
        </p15:guide>
        <p15:guide id="7" orient="horz" pos="8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EF5E98-8D8B-A34C-841B-045909DA7EDA}"/>
              </a:ext>
            </a:extLst>
          </p:cNvPr>
          <p:cNvSpPr>
            <a:spLocks noGrp="1"/>
          </p:cNvSpPr>
          <p:nvPr>
            <p:ph type="title"/>
          </p:nvPr>
        </p:nvSpPr>
        <p:spPr>
          <a:xfrm>
            <a:off x="838200" y="416560"/>
            <a:ext cx="10515600" cy="6705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8E8D80-0CA0-A94F-8E01-2788D35ACB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D06C13F7-F352-D84A-B36C-E3A39E4679FE}"/>
              </a:ext>
            </a:extLst>
          </p:cNvPr>
          <p:cNvSpPr txBox="1">
            <a:spLocks/>
          </p:cNvSpPr>
          <p:nvPr userDrawn="1"/>
        </p:nvSpPr>
        <p:spPr>
          <a:xfrm>
            <a:off x="0" y="415337"/>
            <a:ext cx="12191999" cy="667512"/>
          </a:xfrm>
          <a:prstGeom prst="rect">
            <a:avLst/>
          </a:prstGeom>
          <a:solidFill>
            <a:srgbClr val="2C516A"/>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ill Sans MT" panose="020B0502020104020203" pitchFamily="34" charset="77"/>
                <a:ea typeface="+mj-ea"/>
                <a:cs typeface="Arial Narrow" panose="020B0604020202020204" pitchFamily="34" charset="0"/>
              </a:rPr>
              <a:t>         </a:t>
            </a:r>
          </a:p>
        </p:txBody>
      </p:sp>
    </p:spTree>
    <p:extLst>
      <p:ext uri="{BB962C8B-B14F-4D97-AF65-F5344CB8AC3E}">
        <p14:creationId xmlns:p14="http://schemas.microsoft.com/office/powerpoint/2010/main" val="170294590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txStyles>
    <p:titleStyle>
      <a:lvl1pPr algn="l" defTabSz="914400" rtl="0" eaLnBrk="1" latinLnBrk="0" hangingPunct="1">
        <a:lnSpc>
          <a:spcPct val="90000"/>
        </a:lnSpc>
        <a:spcBef>
          <a:spcPct val="0"/>
        </a:spcBef>
        <a:buNone/>
        <a:defRPr sz="3600" kern="1200">
          <a:solidFill>
            <a:schemeClr val="bg1"/>
          </a:solidFill>
          <a:latin typeface="Gill Sans MT" panose="020B050202010402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5CA9B-2F91-55A9-9ACF-0F05E236C3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61544E-E031-E3C4-8D00-7696EF2CA2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E6BF9D-9B32-EB49-047C-5D23878CB9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E0B5BC-AB4F-C64B-AF3B-00DBCB6900DD}" type="datetime1">
              <a:rPr lang="en-US" smtClean="0"/>
              <a:t>5/31/23</a:t>
            </a:fld>
            <a:endParaRPr lang="en-US" dirty="0"/>
          </a:p>
        </p:txBody>
      </p:sp>
      <p:sp>
        <p:nvSpPr>
          <p:cNvPr id="5" name="Footer Placeholder 4">
            <a:extLst>
              <a:ext uri="{FF2B5EF4-FFF2-40B4-BE49-F238E27FC236}">
                <a16:creationId xmlns:a16="http://schemas.microsoft.com/office/drawing/2014/main" id="{8C0A05B4-BD64-92F5-7EB6-6743DE348E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024E255-50C6-32A1-A271-D80A20148F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FB334-0F8E-454B-B361-845980135A95}" type="slidenum">
              <a:rPr lang="en-US" smtClean="0"/>
              <a:t>‹#›</a:t>
            </a:fld>
            <a:endParaRPr lang="en-US" dirty="0"/>
          </a:p>
        </p:txBody>
      </p:sp>
    </p:spTree>
    <p:extLst>
      <p:ext uri="{BB962C8B-B14F-4D97-AF65-F5344CB8AC3E}">
        <p14:creationId xmlns:p14="http://schemas.microsoft.com/office/powerpoint/2010/main" val="71004694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6.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s://www.fema.gov/sites/default/files/documents/fema_2022-community-resilience-indicator-analysis.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1.png"/><Relationship Id="rId21" Type="http://schemas.openxmlformats.org/officeDocument/2006/relationships/image" Target="../media/image28.svg"/><Relationship Id="rId7" Type="http://schemas.openxmlformats.org/officeDocument/2006/relationships/image" Target="../media/image15.svg"/><Relationship Id="rId12" Type="http://schemas.openxmlformats.org/officeDocument/2006/relationships/image" Target="../media/image20.jpeg"/><Relationship Id="rId17" Type="http://schemas.microsoft.com/office/2007/relationships/hdphoto" Target="../media/hdphoto1.wdp"/><Relationship Id="rId25"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1.png"/><Relationship Id="rId5" Type="http://schemas.openxmlformats.org/officeDocument/2006/relationships/image" Target="../media/image13.svg"/><Relationship Id="rId15" Type="http://schemas.openxmlformats.org/officeDocument/2006/relationships/image" Target="../media/image23.svg"/><Relationship Id="rId23" Type="http://schemas.openxmlformats.org/officeDocument/2006/relationships/image" Target="../media/image30.png"/><Relationship Id="rId28" Type="http://schemas.openxmlformats.org/officeDocument/2006/relationships/image" Target="../media/image35.png"/><Relationship Id="rId10" Type="http://schemas.openxmlformats.org/officeDocument/2006/relationships/image" Target="../media/image18.png"/><Relationship Id="rId19" Type="http://schemas.openxmlformats.org/officeDocument/2006/relationships/image" Target="../media/image26.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 Id="rId22" Type="http://schemas.openxmlformats.org/officeDocument/2006/relationships/image" Target="../media/image29.png"/><Relationship Id="rId27"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41.sv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20"/>
          <p:cNvSpPr/>
          <p:nvPr/>
        </p:nvSpPr>
        <p:spPr>
          <a:xfrm>
            <a:off x="0" y="0"/>
            <a:ext cx="12192000" cy="7361812"/>
          </a:xfrm>
          <a:prstGeom prst="frame">
            <a:avLst>
              <a:gd name="adj1" fmla="val 5590"/>
            </a:avLst>
          </a:prstGeom>
          <a:solidFill>
            <a:srgbClr val="2C516A"/>
          </a:solidFill>
          <a:ln w="12700" cap="flat" cmpd="sng">
            <a:solidFill>
              <a:srgbClr val="A0BF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prstClr val="white"/>
              </a:buClr>
              <a:buSzPts val="1800"/>
              <a:buFont typeface="Calibri"/>
              <a:buNone/>
              <a:tabLst/>
              <a:defRPr/>
            </a:pPr>
            <a:endParaRPr kumimoji="0" sz="1800" b="0" i="0" u="none" strike="noStrike" kern="1200" cap="none" spc="0" normalizeH="0" baseline="0" noProof="0" dirty="0">
              <a:ln>
                <a:noFill/>
              </a:ln>
              <a:solidFill>
                <a:srgbClr val="FFFFFF"/>
              </a:solidFill>
              <a:effectLst/>
              <a:uLnTx/>
              <a:uFillTx/>
              <a:latin typeface="Calibri"/>
              <a:ea typeface="Calibri"/>
              <a:cs typeface="Calibri"/>
              <a:sym typeface="Calibri"/>
            </a:endParaRPr>
          </a:p>
        </p:txBody>
      </p:sp>
      <p:pic>
        <p:nvPicPr>
          <p:cNvPr id="102" name="Google Shape;102;p20"/>
          <p:cNvPicPr preferRelativeResize="0"/>
          <p:nvPr/>
        </p:nvPicPr>
        <p:blipFill rotWithShape="1">
          <a:blip r:embed="rId3">
            <a:alphaModFix/>
          </a:blip>
          <a:srcRect l="17432" t="12167"/>
          <a:stretch/>
        </p:blipFill>
        <p:spPr>
          <a:xfrm>
            <a:off x="0" y="0"/>
            <a:ext cx="2044797" cy="2375975"/>
          </a:xfrm>
          <a:prstGeom prst="rect">
            <a:avLst/>
          </a:prstGeom>
          <a:noFill/>
          <a:ln>
            <a:noFill/>
          </a:ln>
        </p:spPr>
      </p:pic>
      <p:pic>
        <p:nvPicPr>
          <p:cNvPr id="105" name="Google Shape;105;p20" descr="Text&#10;&#10;Description automatically generated with medium confidence"/>
          <p:cNvPicPr preferRelativeResize="0"/>
          <p:nvPr/>
        </p:nvPicPr>
        <p:blipFill rotWithShape="1">
          <a:blip r:embed="rId4">
            <a:alphaModFix/>
          </a:blip>
          <a:srcRect/>
          <a:stretch/>
        </p:blipFill>
        <p:spPr>
          <a:xfrm>
            <a:off x="7745195" y="6003383"/>
            <a:ext cx="3712192" cy="827725"/>
          </a:xfrm>
          <a:prstGeom prst="rect">
            <a:avLst/>
          </a:prstGeom>
          <a:noFill/>
          <a:ln>
            <a:noFill/>
          </a:ln>
        </p:spPr>
      </p:pic>
      <p:sp>
        <p:nvSpPr>
          <p:cNvPr id="108" name="Google Shape;108;p20"/>
          <p:cNvSpPr/>
          <p:nvPr/>
        </p:nvSpPr>
        <p:spPr>
          <a:xfrm>
            <a:off x="902537" y="4842113"/>
            <a:ext cx="4583150" cy="16019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2" name="TextBox 1">
            <a:extLst>
              <a:ext uri="{FF2B5EF4-FFF2-40B4-BE49-F238E27FC236}">
                <a16:creationId xmlns:a16="http://schemas.microsoft.com/office/drawing/2014/main" id="{8401794A-EF13-C7E5-D37E-207BBB3CF81B}"/>
              </a:ext>
            </a:extLst>
          </p:cNvPr>
          <p:cNvSpPr txBox="1"/>
          <p:nvPr/>
        </p:nvSpPr>
        <p:spPr>
          <a:xfrm>
            <a:off x="3900668" y="500026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37890E52-5E28-AEFE-D0B3-E59AB26E151C}"/>
              </a:ext>
            </a:extLst>
          </p:cNvPr>
          <p:cNvSpPr txBox="1">
            <a:spLocks/>
          </p:cNvSpPr>
          <p:nvPr/>
        </p:nvSpPr>
        <p:spPr>
          <a:xfrm>
            <a:off x="475489" y="651870"/>
            <a:ext cx="11149206" cy="1072233"/>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Gill Sans MT" panose="020B0502020104020203" pitchFamily="34" charset="77"/>
              </a:rPr>
              <a:t> </a:t>
            </a:r>
            <a:r>
              <a:rPr lang="en-US" dirty="0"/>
              <a:t>A 21</a:t>
            </a:r>
            <a:r>
              <a:rPr lang="en-US" baseline="30000" dirty="0"/>
              <a:t>st</a:t>
            </a:r>
            <a:r>
              <a:rPr lang="en-US" dirty="0"/>
              <a:t>-Century Census  Curated Data Enterprise </a:t>
            </a:r>
            <a:endParaRPr lang="en-US" sz="4800" dirty="0"/>
          </a:p>
          <a:p>
            <a:pPr algn="ctr"/>
            <a:endParaRPr lang="en-US" sz="4800" dirty="0"/>
          </a:p>
          <a:p>
            <a:pPr algn="ctr"/>
            <a:r>
              <a:rPr lang="en-US" sz="4800" dirty="0"/>
              <a:t>Analysis of Resilience Indicators </a:t>
            </a:r>
          </a:p>
          <a:p>
            <a:pPr algn="ctr"/>
            <a:r>
              <a:rPr lang="en-US" sz="4800" i="1" dirty="0"/>
              <a:t>and </a:t>
            </a:r>
          </a:p>
          <a:p>
            <a:pPr algn="ctr"/>
            <a:r>
              <a:rPr lang="en-US" sz="4800" dirty="0"/>
              <a:t>Review of State Constitutions</a:t>
            </a:r>
            <a:br>
              <a:rPr lang="en-US" b="1" dirty="0"/>
            </a:br>
            <a:endParaRPr lang="en-US" b="1" dirty="0"/>
          </a:p>
          <a:p>
            <a:pPr algn="ctr"/>
            <a:r>
              <a:rPr lang="en-US" sz="3600" b="1" i="1" dirty="0"/>
              <a:t>Vicki Lancaster and Stephanie Shipp</a:t>
            </a:r>
          </a:p>
        </p:txBody>
      </p:sp>
      <p:sp>
        <p:nvSpPr>
          <p:cNvPr id="4" name="Subtitle 2">
            <a:extLst>
              <a:ext uri="{FF2B5EF4-FFF2-40B4-BE49-F238E27FC236}">
                <a16:creationId xmlns:a16="http://schemas.microsoft.com/office/drawing/2014/main" id="{CDC8B5C3-FED0-09CF-69FE-98326662CEB3}"/>
              </a:ext>
            </a:extLst>
          </p:cNvPr>
          <p:cNvSpPr txBox="1">
            <a:spLocks/>
          </p:cNvSpPr>
          <p:nvPr/>
        </p:nvSpPr>
        <p:spPr>
          <a:xfrm>
            <a:off x="212983" y="4064598"/>
            <a:ext cx="11411712" cy="2446516"/>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400" b="1" dirty="0">
              <a:latin typeface="+mj-lt"/>
            </a:endParaRPr>
          </a:p>
          <a:p>
            <a:pPr marL="0" indent="0" algn="ctr">
              <a:buNone/>
            </a:pPr>
            <a:endParaRPr lang="en-US" sz="2400" b="1" dirty="0">
              <a:latin typeface="+mj-lt"/>
            </a:endParaRPr>
          </a:p>
          <a:p>
            <a:pPr marL="0" indent="0" algn="ctr">
              <a:buNone/>
            </a:pPr>
            <a:r>
              <a:rPr lang="en-US" sz="2400" b="1" dirty="0">
                <a:latin typeface="+mj-lt"/>
              </a:rPr>
              <a:t>May 31, 2023</a:t>
            </a:r>
          </a:p>
        </p:txBody>
      </p:sp>
      <p:pic>
        <p:nvPicPr>
          <p:cNvPr id="5" name="Picture 4" descr="Text&#10;&#10;Description automatically generated with low confidence">
            <a:extLst>
              <a:ext uri="{FF2B5EF4-FFF2-40B4-BE49-F238E27FC236}">
                <a16:creationId xmlns:a16="http://schemas.microsoft.com/office/drawing/2014/main" id="{9B27FE54-37E3-1C71-B801-F6F9FC13FB01}"/>
              </a:ext>
            </a:extLst>
          </p:cNvPr>
          <p:cNvPicPr>
            <a:picLocks noChangeAspect="1"/>
          </p:cNvPicPr>
          <p:nvPr/>
        </p:nvPicPr>
        <p:blipFill>
          <a:blip r:embed="rId5"/>
          <a:stretch>
            <a:fillRect/>
          </a:stretch>
        </p:blipFill>
        <p:spPr>
          <a:xfrm>
            <a:off x="567305" y="5943600"/>
            <a:ext cx="1778000" cy="91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D5AE-323E-4719-B11F-86AB416AC9A3}"/>
              </a:ext>
            </a:extLst>
          </p:cNvPr>
          <p:cNvSpPr>
            <a:spLocks noGrp="1"/>
          </p:cNvSpPr>
          <p:nvPr>
            <p:ph type="title"/>
          </p:nvPr>
        </p:nvSpPr>
        <p:spPr>
          <a:xfrm>
            <a:off x="0" y="165364"/>
            <a:ext cx="12192000" cy="795131"/>
          </a:xfrm>
        </p:spPr>
        <p:txBody>
          <a:bodyPr>
            <a:normAutofit/>
          </a:bodyPr>
          <a:lstStyle/>
          <a:p>
            <a:pPr algn="ctr"/>
            <a:r>
              <a:rPr lang="en-US" sz="4400" dirty="0">
                <a:latin typeface="+mj-lt"/>
              </a:rPr>
              <a:t>Community Resilience in the Face of Climate Change</a:t>
            </a:r>
          </a:p>
        </p:txBody>
      </p:sp>
      <p:sp>
        <p:nvSpPr>
          <p:cNvPr id="4" name="TextBox 3">
            <a:extLst>
              <a:ext uri="{FF2B5EF4-FFF2-40B4-BE49-F238E27FC236}">
                <a16:creationId xmlns:a16="http://schemas.microsoft.com/office/drawing/2014/main" id="{B12554D1-3773-4BB6-261C-B7B23112732C}"/>
              </a:ext>
            </a:extLst>
          </p:cNvPr>
          <p:cNvSpPr txBox="1">
            <a:spLocks/>
          </p:cNvSpPr>
          <p:nvPr/>
        </p:nvSpPr>
        <p:spPr>
          <a:xfrm>
            <a:off x="0" y="1159111"/>
            <a:ext cx="12192000" cy="712824"/>
          </a:xfrm>
          <a:prstGeom prst="rect">
            <a:avLst/>
          </a:prstGeom>
          <a:noFill/>
        </p:spPr>
        <p:txBody>
          <a:bodyPr wrap="square">
            <a:spAutoFit/>
          </a:bodyPr>
          <a:lstStyle/>
          <a:p>
            <a:pPr marR="0" lvl="0" algn="ctr" defTabSz="914400" rtl="0" eaLnBrk="1" fontAlgn="auto" latinLnBrk="0" hangingPunct="1">
              <a:lnSpc>
                <a:spcPct val="120000"/>
              </a:lnSpc>
              <a:spcBef>
                <a:spcPts val="0"/>
              </a:spcBef>
              <a:spcAft>
                <a:spcPts val="0"/>
              </a:spcAft>
              <a:buClrTx/>
              <a:buSzTx/>
              <a:tabLst/>
              <a:defRPr/>
            </a:pPr>
            <a:r>
              <a:rPr kumimoji="0" lang="en-US" sz="3600" b="1" i="0" u="none" strike="noStrike" kern="1200" cap="none" spc="0" normalizeH="0" baseline="0" noProof="0" dirty="0">
                <a:ln>
                  <a:noFill/>
                </a:ln>
                <a:solidFill>
                  <a:srgbClr val="00879D"/>
                </a:solidFill>
                <a:effectLst/>
                <a:uLnTx/>
                <a:uFillTx/>
                <a:latin typeface="Calibri Light" panose="020F0302020204030204"/>
                <a:ea typeface="Times New Roman" panose="02020603050405020304" pitchFamily="18" charset="0"/>
                <a:cs typeface="Calibri" panose="020F0502020204030204" pitchFamily="34" charset="0"/>
              </a:rPr>
              <a:t>What is Community Resilience?</a:t>
            </a:r>
            <a:endParaRPr kumimoji="0" lang="en-US" sz="3600" b="1" i="0" u="none" strike="noStrike" kern="1200" cap="none" spc="0" normalizeH="0" baseline="0" noProof="0" dirty="0">
              <a:ln>
                <a:noFill/>
              </a:ln>
              <a:solidFill>
                <a:prstClr val="black">
                  <a:lumMod val="75000"/>
                  <a:lumOff val="25000"/>
                </a:prstClr>
              </a:solidFill>
              <a:effectLst/>
              <a:uLnTx/>
              <a:uFillTx/>
              <a:latin typeface="Calibri Light" panose="020F0302020204030204"/>
              <a:ea typeface="Times New Roman" panose="02020603050405020304" pitchFamily="18" charset="0"/>
              <a:cs typeface="Calibri" panose="020F0502020204030204" pitchFamily="34" charset="0"/>
            </a:endParaRPr>
          </a:p>
        </p:txBody>
      </p:sp>
      <p:sp>
        <p:nvSpPr>
          <p:cNvPr id="7" name="Slide Number Placeholder 6">
            <a:extLst>
              <a:ext uri="{FF2B5EF4-FFF2-40B4-BE49-F238E27FC236}">
                <a16:creationId xmlns:a16="http://schemas.microsoft.com/office/drawing/2014/main" id="{B497F2A9-1A27-0D3C-766D-132B7EE9B219}"/>
              </a:ext>
            </a:extLst>
          </p:cNvPr>
          <p:cNvSpPr>
            <a:spLocks noGrp="1"/>
          </p:cNvSpPr>
          <p:nvPr>
            <p:ph type="sldNum" sz="quarter" idx="12"/>
          </p:nvPr>
        </p:nvSpPr>
        <p:spPr/>
        <p:txBody>
          <a:bodyPr/>
          <a:lstStyle/>
          <a:p>
            <a:fld id="{E071530C-E93F-2645-8BBC-5D14EC4B53F2}" type="slidenum">
              <a:rPr lang="en-US" smtClean="0"/>
              <a:t>10</a:t>
            </a:fld>
            <a:endParaRPr lang="en-US"/>
          </a:p>
        </p:txBody>
      </p:sp>
      <p:sp>
        <p:nvSpPr>
          <p:cNvPr id="8" name="TextBox 7">
            <a:extLst>
              <a:ext uri="{FF2B5EF4-FFF2-40B4-BE49-F238E27FC236}">
                <a16:creationId xmlns:a16="http://schemas.microsoft.com/office/drawing/2014/main" id="{41016837-895A-7208-FD46-5DBBADF72FD6}"/>
              </a:ext>
            </a:extLst>
          </p:cNvPr>
          <p:cNvSpPr txBox="1"/>
          <p:nvPr/>
        </p:nvSpPr>
        <p:spPr>
          <a:xfrm>
            <a:off x="283695" y="6320257"/>
            <a:ext cx="914400" cy="369332"/>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7A282124-F267-AC3F-9AB6-CA01ED3CE018}"/>
              </a:ext>
            </a:extLst>
          </p:cNvPr>
          <p:cNvSpPr txBox="1"/>
          <p:nvPr/>
        </p:nvSpPr>
        <p:spPr>
          <a:xfrm>
            <a:off x="0" y="1871935"/>
            <a:ext cx="12192000" cy="1077218"/>
          </a:xfrm>
          <a:prstGeom prst="rect">
            <a:avLst/>
          </a:prstGeom>
          <a:noFill/>
        </p:spPr>
        <p:txBody>
          <a:bodyPr wrap="square">
            <a:spAutoFit/>
          </a:bodyPr>
          <a:lstStyle/>
          <a:p>
            <a:pPr algn="ctr"/>
            <a:r>
              <a:rPr lang="en-US" sz="3200" dirty="0">
                <a:solidFill>
                  <a:srgbClr val="EE7C31"/>
                </a:solidFill>
                <a:latin typeface="Calibri (Body)"/>
                <a:ea typeface="MS Mincho" panose="02020609040205080304" pitchFamily="49" charset="-128"/>
                <a:cs typeface="Times New Roman" panose="02020603050405020304" pitchFamily="18" charset="0"/>
              </a:rPr>
              <a:t>Community resilience is the capacity of individuals, households, and communities to absorb the stresses from a disaster and recover.</a:t>
            </a:r>
            <a:endParaRPr lang="en-US" sz="3200" dirty="0">
              <a:solidFill>
                <a:srgbClr val="EE7C31"/>
              </a:solidFill>
            </a:endParaRPr>
          </a:p>
        </p:txBody>
      </p:sp>
      <p:sp>
        <p:nvSpPr>
          <p:cNvPr id="16" name="TextBox 15">
            <a:extLst>
              <a:ext uri="{FF2B5EF4-FFF2-40B4-BE49-F238E27FC236}">
                <a16:creationId xmlns:a16="http://schemas.microsoft.com/office/drawing/2014/main" id="{833ED5FE-5962-3E03-C1D1-99127054DE89}"/>
              </a:ext>
            </a:extLst>
          </p:cNvPr>
          <p:cNvSpPr txBox="1"/>
          <p:nvPr/>
        </p:nvSpPr>
        <p:spPr>
          <a:xfrm>
            <a:off x="4798453" y="3357432"/>
            <a:ext cx="6652652" cy="2554545"/>
          </a:xfrm>
          <a:prstGeom prst="rect">
            <a:avLst/>
          </a:prstGeom>
          <a:noFill/>
        </p:spPr>
        <p:txBody>
          <a:bodyPr wrap="square">
            <a:spAutoFit/>
          </a:bodyPr>
          <a:lstStyle/>
          <a:p>
            <a:pPr algn="ctr"/>
            <a:r>
              <a:rPr lang="en-US" sz="3200" dirty="0">
                <a:solidFill>
                  <a:srgbClr val="002060"/>
                </a:solidFill>
                <a:latin typeface="Calibri (Body)"/>
                <a:ea typeface="MS Mincho" panose="02020609040205080304" pitchFamily="49" charset="-128"/>
                <a:cs typeface="Times New Roman" panose="02020603050405020304" pitchFamily="18" charset="0"/>
              </a:rPr>
              <a:t>A community resilience index </a:t>
            </a:r>
            <a:r>
              <a:rPr lang="en-US" sz="3200" b="0" i="0" dirty="0">
                <a:solidFill>
                  <a:srgbClr val="002060"/>
                </a:solidFill>
                <a:effectLst/>
                <a:latin typeface="Cabin"/>
              </a:rPr>
              <a:t>be sensitive to changes in the </a:t>
            </a:r>
            <a:r>
              <a:rPr lang="en-US" sz="3200" b="0" i="1" dirty="0">
                <a:solidFill>
                  <a:srgbClr val="002060"/>
                </a:solidFill>
                <a:effectLst/>
                <a:latin typeface="Cabin"/>
              </a:rPr>
              <a:t>natural environment</a:t>
            </a:r>
            <a:r>
              <a:rPr lang="en-US" sz="3200" b="0" i="0" dirty="0">
                <a:solidFill>
                  <a:srgbClr val="002060"/>
                </a:solidFill>
                <a:effectLst/>
                <a:latin typeface="Cabin"/>
              </a:rPr>
              <a:t>, </a:t>
            </a:r>
            <a:r>
              <a:rPr lang="en-US" sz="3200" b="0" i="1" dirty="0">
                <a:solidFill>
                  <a:srgbClr val="002060"/>
                </a:solidFill>
                <a:effectLst/>
                <a:latin typeface="Cabin"/>
              </a:rPr>
              <a:t>built environment</a:t>
            </a:r>
            <a:r>
              <a:rPr lang="en-US" sz="3200" b="0" i="0" dirty="0">
                <a:solidFill>
                  <a:srgbClr val="002060"/>
                </a:solidFill>
                <a:effectLst/>
                <a:latin typeface="Cabin"/>
              </a:rPr>
              <a:t>, </a:t>
            </a:r>
            <a:r>
              <a:rPr lang="en-US" sz="3200" b="0" i="1" dirty="0">
                <a:solidFill>
                  <a:srgbClr val="002060"/>
                </a:solidFill>
                <a:effectLst/>
                <a:latin typeface="Cabin"/>
              </a:rPr>
              <a:t>governance</a:t>
            </a:r>
            <a:r>
              <a:rPr lang="en-US" sz="3200" b="0" i="0" dirty="0">
                <a:solidFill>
                  <a:srgbClr val="002060"/>
                </a:solidFill>
                <a:effectLst/>
                <a:latin typeface="Cabin"/>
              </a:rPr>
              <a:t>, and </a:t>
            </a:r>
            <a:r>
              <a:rPr lang="en-US" sz="3200" b="0" i="1" dirty="0">
                <a:solidFill>
                  <a:srgbClr val="002060"/>
                </a:solidFill>
                <a:effectLst/>
                <a:latin typeface="Cabin"/>
              </a:rPr>
              <a:t>social structure </a:t>
            </a:r>
            <a:r>
              <a:rPr lang="en-US" sz="3200" b="0" i="0" dirty="0">
                <a:solidFill>
                  <a:srgbClr val="002060"/>
                </a:solidFill>
                <a:effectLst/>
                <a:latin typeface="Cabin"/>
              </a:rPr>
              <a:t>and </a:t>
            </a:r>
            <a:r>
              <a:rPr lang="en-US" sz="3200" b="0" i="1" dirty="0">
                <a:solidFill>
                  <a:srgbClr val="002060"/>
                </a:solidFill>
                <a:effectLst/>
                <a:latin typeface="Cabin"/>
              </a:rPr>
              <a:t>vulnerability/risk </a:t>
            </a:r>
            <a:r>
              <a:rPr lang="en-US" sz="3200" b="0" i="0" dirty="0">
                <a:solidFill>
                  <a:srgbClr val="002060"/>
                </a:solidFill>
                <a:effectLst/>
                <a:latin typeface="Cabin"/>
              </a:rPr>
              <a:t>to climate events.</a:t>
            </a:r>
            <a:endParaRPr lang="en-US" sz="3200" dirty="0">
              <a:solidFill>
                <a:srgbClr val="002060"/>
              </a:solidFill>
            </a:endParaRPr>
          </a:p>
        </p:txBody>
      </p:sp>
      <p:pic>
        <p:nvPicPr>
          <p:cNvPr id="18" name="Picture 17">
            <a:extLst>
              <a:ext uri="{FF2B5EF4-FFF2-40B4-BE49-F238E27FC236}">
                <a16:creationId xmlns:a16="http://schemas.microsoft.com/office/drawing/2014/main" id="{3811E50E-413B-3674-4062-BD7E99DBF0E4}"/>
              </a:ext>
            </a:extLst>
          </p:cNvPr>
          <p:cNvPicPr>
            <a:picLocks noChangeAspect="1"/>
          </p:cNvPicPr>
          <p:nvPr/>
        </p:nvPicPr>
        <p:blipFill>
          <a:blip r:embed="rId3"/>
          <a:stretch>
            <a:fillRect/>
          </a:stretch>
        </p:blipFill>
        <p:spPr>
          <a:xfrm>
            <a:off x="740895" y="3860428"/>
            <a:ext cx="3606800" cy="1536700"/>
          </a:xfrm>
          <a:prstGeom prst="rect">
            <a:avLst/>
          </a:prstGeom>
        </p:spPr>
      </p:pic>
      <p:sp>
        <p:nvSpPr>
          <p:cNvPr id="22" name="TextBox 21">
            <a:extLst>
              <a:ext uri="{FF2B5EF4-FFF2-40B4-BE49-F238E27FC236}">
                <a16:creationId xmlns:a16="http://schemas.microsoft.com/office/drawing/2014/main" id="{B01C9B36-EC79-188D-2D45-FD28DCAD4A17}"/>
              </a:ext>
            </a:extLst>
          </p:cNvPr>
          <p:cNvSpPr txBox="1"/>
          <p:nvPr/>
        </p:nvSpPr>
        <p:spPr>
          <a:xfrm>
            <a:off x="740895" y="5437823"/>
            <a:ext cx="3606800" cy="369332"/>
          </a:xfrm>
          <a:prstGeom prst="rect">
            <a:avLst/>
          </a:prstGeom>
          <a:noFill/>
        </p:spPr>
        <p:txBody>
          <a:bodyPr wrap="square">
            <a:spAutoFit/>
          </a:bodyPr>
          <a:lstStyle/>
          <a:p>
            <a:pPr algn="ctr"/>
            <a:r>
              <a:rPr lang="en-US" dirty="0">
                <a:solidFill>
                  <a:srgbClr val="002060"/>
                </a:solidFill>
              </a:rPr>
              <a:t>https://toolkit.climate.gov/#steps</a:t>
            </a:r>
          </a:p>
        </p:txBody>
      </p:sp>
    </p:spTree>
    <p:extLst>
      <p:ext uri="{BB962C8B-B14F-4D97-AF65-F5344CB8AC3E}">
        <p14:creationId xmlns:p14="http://schemas.microsoft.com/office/powerpoint/2010/main" val="1007193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D5AE-323E-4719-B11F-86AB416AC9A3}"/>
              </a:ext>
            </a:extLst>
          </p:cNvPr>
          <p:cNvSpPr>
            <a:spLocks noGrp="1"/>
          </p:cNvSpPr>
          <p:nvPr>
            <p:ph type="title"/>
          </p:nvPr>
        </p:nvSpPr>
        <p:spPr>
          <a:xfrm>
            <a:off x="0" y="165364"/>
            <a:ext cx="12192000" cy="795131"/>
          </a:xfrm>
        </p:spPr>
        <p:txBody>
          <a:bodyPr>
            <a:normAutofit/>
          </a:bodyPr>
          <a:lstStyle/>
          <a:p>
            <a:pPr algn="ctr"/>
            <a:r>
              <a:rPr lang="en-US" sz="4400" dirty="0">
                <a:latin typeface="+mj-lt"/>
              </a:rPr>
              <a:t>Community Resilience in the Face of Climate Change</a:t>
            </a:r>
          </a:p>
        </p:txBody>
      </p:sp>
      <p:sp>
        <p:nvSpPr>
          <p:cNvPr id="4" name="TextBox 3">
            <a:extLst>
              <a:ext uri="{FF2B5EF4-FFF2-40B4-BE49-F238E27FC236}">
                <a16:creationId xmlns:a16="http://schemas.microsoft.com/office/drawing/2014/main" id="{B12554D1-3773-4BB6-261C-B7B23112732C}"/>
              </a:ext>
            </a:extLst>
          </p:cNvPr>
          <p:cNvSpPr txBox="1">
            <a:spLocks/>
          </p:cNvSpPr>
          <p:nvPr/>
        </p:nvSpPr>
        <p:spPr>
          <a:xfrm>
            <a:off x="4516905" y="1414574"/>
            <a:ext cx="7267312" cy="4777783"/>
          </a:xfrm>
          <a:prstGeom prst="rect">
            <a:avLst/>
          </a:prstGeom>
          <a:noFill/>
        </p:spPr>
        <p:txBody>
          <a:bodyPr wrap="square">
            <a:spAutoFit/>
          </a:bodyPr>
          <a:lstStyle/>
          <a:p>
            <a:pPr>
              <a:lnSpc>
                <a:spcPct val="120000"/>
              </a:lnSpc>
              <a:defRPr/>
            </a:pPr>
            <a:r>
              <a:rPr kumimoji="0" lang="en-US" sz="3200" i="0" u="none" strike="noStrike" kern="1200" cap="none" spc="0" normalizeH="0" baseline="0" noProof="0" dirty="0">
                <a:ln>
                  <a:noFill/>
                </a:ln>
                <a:solidFill>
                  <a:srgbClr val="002060"/>
                </a:solidFill>
                <a:effectLst/>
                <a:uLnTx/>
                <a:uFillTx/>
                <a:ea typeface="Times New Roman" panose="02020603050405020304" pitchFamily="18" charset="0"/>
                <a:cs typeface="Calibri" panose="020F0502020204030204" pitchFamily="34" charset="0"/>
              </a:rPr>
              <a:t>There are a lot of </a:t>
            </a:r>
            <a:r>
              <a:rPr lang="en-US" sz="3200" dirty="0">
                <a:solidFill>
                  <a:srgbClr val="002060"/>
                </a:solidFill>
                <a:effectLst/>
              </a:rPr>
              <a:t>community resilience indices - </a:t>
            </a:r>
            <a:r>
              <a:rPr lang="en-US" sz="3200" b="1" dirty="0">
                <a:solidFill>
                  <a:srgbClr val="EE7C31"/>
                </a:solidFill>
                <a:effectLst/>
              </a:rPr>
              <a:t>73</a:t>
            </a:r>
            <a:r>
              <a:rPr lang="en-US" sz="3200" dirty="0">
                <a:solidFill>
                  <a:srgbClr val="002060"/>
                </a:solidFill>
                <a:effectLst/>
              </a:rPr>
              <a:t> were identified and reviewed by Argonne National Laboratory under a contract from Homeland Security.</a:t>
            </a:r>
          </a:p>
          <a:p>
            <a:pPr>
              <a:lnSpc>
                <a:spcPct val="120000"/>
              </a:lnSpc>
              <a:defRPr/>
            </a:pPr>
            <a:r>
              <a:rPr lang="en-US" sz="3200" dirty="0">
                <a:solidFill>
                  <a:srgbClr val="002060"/>
                </a:solidFill>
                <a:effectLst/>
              </a:rPr>
              <a:t>The goal was to </a:t>
            </a:r>
            <a:r>
              <a:rPr lang="en-US" sz="3200" dirty="0">
                <a:solidFill>
                  <a:srgbClr val="002060"/>
                </a:solidFill>
                <a:effectLst/>
                <a:latin typeface="Times New Roman" panose="02020603050405020304" pitchFamily="18" charset="0"/>
              </a:rPr>
              <a:t>“</a:t>
            </a:r>
            <a:r>
              <a:rPr lang="en-US" sz="3200" i="1" dirty="0">
                <a:solidFill>
                  <a:srgbClr val="EE7C31"/>
                </a:solidFill>
                <a:effectLst/>
                <a:latin typeface="Times New Roman" panose="02020603050405020304" pitchFamily="18" charset="0"/>
              </a:rPr>
              <a:t>provide a data-driven basis to prioritize locations for TA (i.e., Technical Assistance) investment and to inform community resilience...</a:t>
            </a:r>
            <a:r>
              <a:rPr lang="en-US" sz="3200" i="1" dirty="0">
                <a:solidFill>
                  <a:srgbClr val="002060"/>
                </a:solidFill>
                <a:effectLst/>
                <a:latin typeface="Times New Roman" panose="02020603050405020304" pitchFamily="18" charset="0"/>
              </a:rPr>
              <a:t>.”</a:t>
            </a:r>
            <a:r>
              <a:rPr lang="en-US" sz="3200" i="1" dirty="0">
                <a:effectLst/>
                <a:latin typeface="Times New Roman" panose="02020603050405020304" pitchFamily="18" charset="0"/>
              </a:rPr>
              <a:t> </a:t>
            </a:r>
            <a:endParaRPr kumimoji="0" lang="en-US" sz="28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Times New Roman" panose="02020603050405020304" pitchFamily="18" charset="0"/>
              <a:cs typeface="Calibri" panose="020F0502020204030204" pitchFamily="34" charset="0"/>
            </a:endParaRPr>
          </a:p>
        </p:txBody>
      </p:sp>
      <p:sp>
        <p:nvSpPr>
          <p:cNvPr id="8" name="TextBox 7">
            <a:extLst>
              <a:ext uri="{FF2B5EF4-FFF2-40B4-BE49-F238E27FC236}">
                <a16:creationId xmlns:a16="http://schemas.microsoft.com/office/drawing/2014/main" id="{41016837-895A-7208-FD46-5DBBADF72FD6}"/>
              </a:ext>
            </a:extLst>
          </p:cNvPr>
          <p:cNvSpPr txBox="1"/>
          <p:nvPr/>
        </p:nvSpPr>
        <p:spPr>
          <a:xfrm>
            <a:off x="283695" y="6320257"/>
            <a:ext cx="914400" cy="369332"/>
          </a:xfrm>
          <a:prstGeom prst="rect">
            <a:avLst/>
          </a:prstGeom>
          <a:solidFill>
            <a:schemeClr val="bg1"/>
          </a:solidFill>
        </p:spPr>
        <p:txBody>
          <a:bodyPr wrap="square" rtlCol="0">
            <a:spAutoFit/>
          </a:bodyPr>
          <a:lstStyle/>
          <a:p>
            <a:endParaRPr lang="en-US" dirty="0"/>
          </a:p>
        </p:txBody>
      </p:sp>
      <p:pic>
        <p:nvPicPr>
          <p:cNvPr id="3" name="Picture 2">
            <a:extLst>
              <a:ext uri="{FF2B5EF4-FFF2-40B4-BE49-F238E27FC236}">
                <a16:creationId xmlns:a16="http://schemas.microsoft.com/office/drawing/2014/main" id="{5DC470A9-4F2C-C345-134C-7A24CAA4853E}"/>
              </a:ext>
            </a:extLst>
          </p:cNvPr>
          <p:cNvPicPr>
            <a:picLocks noChangeAspect="1"/>
          </p:cNvPicPr>
          <p:nvPr/>
        </p:nvPicPr>
        <p:blipFill>
          <a:blip r:embed="rId3"/>
          <a:stretch>
            <a:fillRect/>
          </a:stretch>
        </p:blipFill>
        <p:spPr>
          <a:xfrm>
            <a:off x="419100" y="1343081"/>
            <a:ext cx="3962400" cy="5080000"/>
          </a:xfrm>
          <a:prstGeom prst="rect">
            <a:avLst/>
          </a:prstGeom>
        </p:spPr>
      </p:pic>
      <p:sp>
        <p:nvSpPr>
          <p:cNvPr id="6" name="TextBox 5">
            <a:extLst>
              <a:ext uri="{FF2B5EF4-FFF2-40B4-BE49-F238E27FC236}">
                <a16:creationId xmlns:a16="http://schemas.microsoft.com/office/drawing/2014/main" id="{20B4BD82-9D58-0BB3-5C7E-5B8F4FEE43B4}"/>
              </a:ext>
            </a:extLst>
          </p:cNvPr>
          <p:cNvSpPr txBox="1"/>
          <p:nvPr/>
        </p:nvSpPr>
        <p:spPr>
          <a:xfrm>
            <a:off x="419100" y="6423081"/>
            <a:ext cx="10039350" cy="369332"/>
          </a:xfrm>
          <a:prstGeom prst="rect">
            <a:avLst/>
          </a:prstGeom>
          <a:noFill/>
        </p:spPr>
        <p:txBody>
          <a:bodyPr wrap="square">
            <a:spAutoFit/>
          </a:bodyPr>
          <a:lstStyle/>
          <a:p>
            <a:r>
              <a:rPr lang="en-US" sz="1800" u="sng" dirty="0">
                <a:solidFill>
                  <a:srgbClr val="002060"/>
                </a:solidFill>
                <a:effectLst/>
                <a:latin typeface="Arial Narrow" panose="020B060402020202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https://www.fema.gov/sites/default/files/documents/fema_2022-community-resilience-indicator-analysis.pdf</a:t>
            </a:r>
            <a:r>
              <a:rPr lang="en-US" sz="1800" dirty="0">
                <a:solidFill>
                  <a:srgbClr val="002060"/>
                </a:solidFill>
                <a:effectLst/>
                <a:latin typeface="Arial Narrow" panose="020B0604020202020204" pitchFamily="34" charset="0"/>
                <a:ea typeface="Calibri" panose="020F0502020204030204" pitchFamily="34" charset="0"/>
                <a:cs typeface="Arial" panose="020B0604020202020204" pitchFamily="34" charset="0"/>
              </a:rPr>
              <a:t> </a:t>
            </a:r>
            <a:endParaRPr lang="en-US" dirty="0">
              <a:solidFill>
                <a:srgbClr val="002060"/>
              </a:solidFill>
            </a:endParaRPr>
          </a:p>
        </p:txBody>
      </p:sp>
    </p:spTree>
    <p:extLst>
      <p:ext uri="{BB962C8B-B14F-4D97-AF65-F5344CB8AC3E}">
        <p14:creationId xmlns:p14="http://schemas.microsoft.com/office/powerpoint/2010/main" val="2156431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7B4A16C-3F70-9BAE-94C1-CA09CC3929F1}"/>
              </a:ext>
            </a:extLst>
          </p:cNvPr>
          <p:cNvPicPr>
            <a:picLocks noChangeAspect="1"/>
          </p:cNvPicPr>
          <p:nvPr/>
        </p:nvPicPr>
        <p:blipFill rotWithShape="1">
          <a:blip r:embed="rId3"/>
          <a:srcRect l="10669" t="5839" r="5737"/>
          <a:stretch/>
        </p:blipFill>
        <p:spPr>
          <a:xfrm>
            <a:off x="6244434" y="1097280"/>
            <a:ext cx="5835321" cy="5760720"/>
          </a:xfrm>
          <a:prstGeom prst="rect">
            <a:avLst/>
          </a:prstGeom>
        </p:spPr>
      </p:pic>
      <p:sp>
        <p:nvSpPr>
          <p:cNvPr id="2" name="Title 1">
            <a:extLst>
              <a:ext uri="{FF2B5EF4-FFF2-40B4-BE49-F238E27FC236}">
                <a16:creationId xmlns:a16="http://schemas.microsoft.com/office/drawing/2014/main" id="{E1E0D5AE-323E-4719-B11F-86AB416AC9A3}"/>
              </a:ext>
            </a:extLst>
          </p:cNvPr>
          <p:cNvSpPr>
            <a:spLocks noGrp="1"/>
          </p:cNvSpPr>
          <p:nvPr>
            <p:ph type="title"/>
          </p:nvPr>
        </p:nvSpPr>
        <p:spPr>
          <a:xfrm>
            <a:off x="0" y="165364"/>
            <a:ext cx="12192000" cy="795131"/>
          </a:xfrm>
        </p:spPr>
        <p:txBody>
          <a:bodyPr>
            <a:normAutofit/>
          </a:bodyPr>
          <a:lstStyle/>
          <a:p>
            <a:pPr algn="ctr"/>
            <a:r>
              <a:rPr lang="en-US" sz="4400" dirty="0">
                <a:latin typeface="+mj-lt"/>
              </a:rPr>
              <a:t>Community Resilience in the Face of Climate Change</a:t>
            </a:r>
          </a:p>
        </p:txBody>
      </p:sp>
      <p:sp>
        <p:nvSpPr>
          <p:cNvPr id="7" name="Slide Number Placeholder 6">
            <a:extLst>
              <a:ext uri="{FF2B5EF4-FFF2-40B4-BE49-F238E27FC236}">
                <a16:creationId xmlns:a16="http://schemas.microsoft.com/office/drawing/2014/main" id="{B497F2A9-1A27-0D3C-766D-132B7EE9B219}"/>
              </a:ext>
            </a:extLst>
          </p:cNvPr>
          <p:cNvSpPr>
            <a:spLocks noGrp="1"/>
          </p:cNvSpPr>
          <p:nvPr>
            <p:ph type="sldNum" sz="quarter" idx="12"/>
          </p:nvPr>
        </p:nvSpPr>
        <p:spPr/>
        <p:txBody>
          <a:bodyPr/>
          <a:lstStyle/>
          <a:p>
            <a:fld id="{E071530C-E93F-2645-8BBC-5D14EC4B53F2}" type="slidenum">
              <a:rPr lang="en-US" smtClean="0"/>
              <a:t>12</a:t>
            </a:fld>
            <a:endParaRPr lang="en-US"/>
          </a:p>
        </p:txBody>
      </p:sp>
      <p:sp>
        <p:nvSpPr>
          <p:cNvPr id="8" name="TextBox 7">
            <a:extLst>
              <a:ext uri="{FF2B5EF4-FFF2-40B4-BE49-F238E27FC236}">
                <a16:creationId xmlns:a16="http://schemas.microsoft.com/office/drawing/2014/main" id="{41016837-895A-7208-FD46-5DBBADF72FD6}"/>
              </a:ext>
            </a:extLst>
          </p:cNvPr>
          <p:cNvSpPr txBox="1"/>
          <p:nvPr/>
        </p:nvSpPr>
        <p:spPr>
          <a:xfrm>
            <a:off x="283695" y="6320257"/>
            <a:ext cx="914400" cy="369332"/>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D684DE84-C83F-3D4B-BD1F-A34B484F8B7D}"/>
              </a:ext>
            </a:extLst>
          </p:cNvPr>
          <p:cNvSpPr txBox="1"/>
          <p:nvPr/>
        </p:nvSpPr>
        <p:spPr>
          <a:xfrm>
            <a:off x="0" y="1621432"/>
            <a:ext cx="5674193" cy="3046988"/>
          </a:xfrm>
          <a:prstGeom prst="rect">
            <a:avLst/>
          </a:prstGeom>
          <a:noFill/>
        </p:spPr>
        <p:txBody>
          <a:bodyPr wrap="square">
            <a:spAutoFit/>
          </a:bodyPr>
          <a:lstStyle/>
          <a:p>
            <a:pPr algn="ctr"/>
            <a:r>
              <a:rPr lang="en-US" sz="3200" dirty="0">
                <a:solidFill>
                  <a:srgbClr val="002060"/>
                </a:solidFill>
                <a:effectLst/>
              </a:rPr>
              <a:t>We are going to use the 20 indicators identified by the Climate Resilience Screening Index (CRSI) framework to evaluate other community resilience indices. </a:t>
            </a:r>
            <a:endParaRPr lang="en-US" sz="3200" dirty="0">
              <a:solidFill>
                <a:srgbClr val="002060"/>
              </a:solidFill>
            </a:endParaRPr>
          </a:p>
        </p:txBody>
      </p:sp>
      <p:sp>
        <p:nvSpPr>
          <p:cNvPr id="12" name="TextBox 11">
            <a:extLst>
              <a:ext uri="{FF2B5EF4-FFF2-40B4-BE49-F238E27FC236}">
                <a16:creationId xmlns:a16="http://schemas.microsoft.com/office/drawing/2014/main" id="{A01EC3B7-A9F5-A1D0-9473-E97DDDF446FA}"/>
              </a:ext>
            </a:extLst>
          </p:cNvPr>
          <p:cNvSpPr txBox="1"/>
          <p:nvPr/>
        </p:nvSpPr>
        <p:spPr>
          <a:xfrm>
            <a:off x="112245" y="4923475"/>
            <a:ext cx="6588594" cy="923330"/>
          </a:xfrm>
          <a:prstGeom prst="rect">
            <a:avLst/>
          </a:prstGeom>
          <a:noFill/>
        </p:spPr>
        <p:txBody>
          <a:bodyPr wrap="square">
            <a:spAutoFit/>
          </a:bodyPr>
          <a:lstStyle/>
          <a:p>
            <a:r>
              <a:rPr lang="en-US" dirty="0">
                <a:solidFill>
                  <a:srgbClr val="002060"/>
                </a:solidFill>
                <a:effectLst/>
                <a:latin typeface="Times New Roman" panose="02020603050405020304" pitchFamily="18" charset="0"/>
              </a:rPr>
              <a:t>Polar plot where the length of the bars corresponds to the indicator score (variables). Within a domain, the higher indicator scores show a greater contribution to the domain score (sum of indicator scores). </a:t>
            </a:r>
          </a:p>
        </p:txBody>
      </p:sp>
      <p:sp>
        <p:nvSpPr>
          <p:cNvPr id="13" name="TextBox 12">
            <a:extLst>
              <a:ext uri="{FF2B5EF4-FFF2-40B4-BE49-F238E27FC236}">
                <a16:creationId xmlns:a16="http://schemas.microsoft.com/office/drawing/2014/main" id="{BC586498-06F2-454C-3DD0-2876284DCD58}"/>
              </a:ext>
            </a:extLst>
          </p:cNvPr>
          <p:cNvSpPr txBox="1"/>
          <p:nvPr/>
        </p:nvSpPr>
        <p:spPr>
          <a:xfrm>
            <a:off x="112245" y="6101860"/>
            <a:ext cx="7288680" cy="646331"/>
          </a:xfrm>
          <a:prstGeom prst="rect">
            <a:avLst/>
          </a:prstGeom>
          <a:solidFill>
            <a:schemeClr val="bg1"/>
          </a:solidFill>
        </p:spPr>
        <p:txBody>
          <a:bodyPr wrap="square" rtlCol="0">
            <a:spAutoFit/>
          </a:bodyPr>
          <a:lstStyle/>
          <a:p>
            <a:r>
              <a:rPr lang="en-US" dirty="0">
                <a:solidFill>
                  <a:srgbClr val="002060"/>
                </a:solidFill>
              </a:rPr>
              <a:t>https://</a:t>
            </a:r>
            <a:r>
              <a:rPr lang="en-US" dirty="0" err="1">
                <a:solidFill>
                  <a:srgbClr val="002060"/>
                </a:solidFill>
              </a:rPr>
              <a:t>cfpub.epa.gov</a:t>
            </a:r>
            <a:r>
              <a:rPr lang="en-US" dirty="0">
                <a:solidFill>
                  <a:srgbClr val="002060"/>
                </a:solidFill>
              </a:rPr>
              <a:t>/</a:t>
            </a:r>
            <a:r>
              <a:rPr lang="en-US" dirty="0" err="1">
                <a:solidFill>
                  <a:srgbClr val="002060"/>
                </a:solidFill>
              </a:rPr>
              <a:t>si</a:t>
            </a:r>
            <a:r>
              <a:rPr lang="en-US" dirty="0">
                <a:solidFill>
                  <a:srgbClr val="002060"/>
                </a:solidFill>
              </a:rPr>
              <a:t>/</a:t>
            </a:r>
            <a:r>
              <a:rPr lang="en-US" dirty="0" err="1">
                <a:solidFill>
                  <a:srgbClr val="002060"/>
                </a:solidFill>
              </a:rPr>
              <a:t>si_public_file_download.cfm?p_download_id</a:t>
            </a:r>
            <a:r>
              <a:rPr lang="en-US" dirty="0">
                <a:solidFill>
                  <a:srgbClr val="002060"/>
                </a:solidFill>
              </a:rPr>
              <a:t>=543576&amp;Lab=CEMM</a:t>
            </a:r>
          </a:p>
        </p:txBody>
      </p:sp>
    </p:spTree>
    <p:extLst>
      <p:ext uri="{BB962C8B-B14F-4D97-AF65-F5344CB8AC3E}">
        <p14:creationId xmlns:p14="http://schemas.microsoft.com/office/powerpoint/2010/main" val="53850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D5AE-323E-4719-B11F-86AB416AC9A3}"/>
              </a:ext>
            </a:extLst>
          </p:cNvPr>
          <p:cNvSpPr>
            <a:spLocks noGrp="1"/>
          </p:cNvSpPr>
          <p:nvPr>
            <p:ph type="title"/>
          </p:nvPr>
        </p:nvSpPr>
        <p:spPr>
          <a:xfrm>
            <a:off x="0" y="165364"/>
            <a:ext cx="12192000" cy="795131"/>
          </a:xfrm>
        </p:spPr>
        <p:txBody>
          <a:bodyPr>
            <a:normAutofit/>
          </a:bodyPr>
          <a:lstStyle/>
          <a:p>
            <a:pPr algn="ctr"/>
            <a:r>
              <a:rPr lang="en-US" sz="4400" dirty="0">
                <a:latin typeface="+mj-lt"/>
              </a:rPr>
              <a:t>Community Resilience in the Face of Climate Change</a:t>
            </a:r>
          </a:p>
        </p:txBody>
      </p:sp>
      <p:sp>
        <p:nvSpPr>
          <p:cNvPr id="7" name="Slide Number Placeholder 6">
            <a:extLst>
              <a:ext uri="{FF2B5EF4-FFF2-40B4-BE49-F238E27FC236}">
                <a16:creationId xmlns:a16="http://schemas.microsoft.com/office/drawing/2014/main" id="{B497F2A9-1A27-0D3C-766D-132B7EE9B219}"/>
              </a:ext>
            </a:extLst>
          </p:cNvPr>
          <p:cNvSpPr>
            <a:spLocks noGrp="1"/>
          </p:cNvSpPr>
          <p:nvPr>
            <p:ph type="sldNum" sz="quarter" idx="12"/>
          </p:nvPr>
        </p:nvSpPr>
        <p:spPr/>
        <p:txBody>
          <a:bodyPr/>
          <a:lstStyle/>
          <a:p>
            <a:fld id="{E071530C-E93F-2645-8BBC-5D14EC4B53F2}" type="slidenum">
              <a:rPr lang="en-US" smtClean="0"/>
              <a:t>13</a:t>
            </a:fld>
            <a:endParaRPr lang="en-US"/>
          </a:p>
        </p:txBody>
      </p:sp>
      <p:sp>
        <p:nvSpPr>
          <p:cNvPr id="8" name="TextBox 7">
            <a:extLst>
              <a:ext uri="{FF2B5EF4-FFF2-40B4-BE49-F238E27FC236}">
                <a16:creationId xmlns:a16="http://schemas.microsoft.com/office/drawing/2014/main" id="{41016837-895A-7208-FD46-5DBBADF72FD6}"/>
              </a:ext>
            </a:extLst>
          </p:cNvPr>
          <p:cNvSpPr txBox="1"/>
          <p:nvPr/>
        </p:nvSpPr>
        <p:spPr>
          <a:xfrm>
            <a:off x="283695" y="6320257"/>
            <a:ext cx="914400" cy="369332"/>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BC586498-06F2-454C-3DD0-2876284DCD58}"/>
              </a:ext>
            </a:extLst>
          </p:cNvPr>
          <p:cNvSpPr txBox="1"/>
          <p:nvPr/>
        </p:nvSpPr>
        <p:spPr>
          <a:xfrm>
            <a:off x="175597" y="5711428"/>
            <a:ext cx="3824903" cy="923330"/>
          </a:xfrm>
          <a:prstGeom prst="rect">
            <a:avLst/>
          </a:prstGeom>
          <a:solidFill>
            <a:schemeClr val="bg1"/>
          </a:solidFill>
        </p:spPr>
        <p:txBody>
          <a:bodyPr wrap="square" rtlCol="0">
            <a:spAutoFit/>
          </a:bodyPr>
          <a:lstStyle/>
          <a:p>
            <a:r>
              <a:rPr lang="en-US" dirty="0">
                <a:solidFill>
                  <a:srgbClr val="002060"/>
                </a:solidFill>
              </a:rPr>
              <a:t>https://</a:t>
            </a:r>
            <a:r>
              <a:rPr lang="en-US" dirty="0" err="1">
                <a:solidFill>
                  <a:srgbClr val="002060"/>
                </a:solidFill>
              </a:rPr>
              <a:t>cfpub.epa.gov</a:t>
            </a:r>
            <a:r>
              <a:rPr lang="en-US" dirty="0">
                <a:solidFill>
                  <a:srgbClr val="002060"/>
                </a:solidFill>
              </a:rPr>
              <a:t>/</a:t>
            </a:r>
            <a:r>
              <a:rPr lang="en-US" dirty="0" err="1">
                <a:solidFill>
                  <a:srgbClr val="002060"/>
                </a:solidFill>
              </a:rPr>
              <a:t>si</a:t>
            </a:r>
            <a:r>
              <a:rPr lang="en-US" dirty="0">
                <a:solidFill>
                  <a:srgbClr val="002060"/>
                </a:solidFill>
              </a:rPr>
              <a:t>/</a:t>
            </a:r>
            <a:r>
              <a:rPr lang="en-US" dirty="0" err="1">
                <a:solidFill>
                  <a:srgbClr val="002060"/>
                </a:solidFill>
              </a:rPr>
              <a:t>si_public_file_download.cfm?p_download_id</a:t>
            </a:r>
            <a:r>
              <a:rPr lang="en-US" dirty="0">
                <a:solidFill>
                  <a:srgbClr val="002060"/>
                </a:solidFill>
              </a:rPr>
              <a:t>=543576&amp;Lab=CEMM</a:t>
            </a:r>
          </a:p>
        </p:txBody>
      </p:sp>
      <p:pic>
        <p:nvPicPr>
          <p:cNvPr id="3" name="Picture 2">
            <a:extLst>
              <a:ext uri="{FF2B5EF4-FFF2-40B4-BE49-F238E27FC236}">
                <a16:creationId xmlns:a16="http://schemas.microsoft.com/office/drawing/2014/main" id="{8874BAC4-130A-11ED-F578-987E8191B4AC}"/>
              </a:ext>
            </a:extLst>
          </p:cNvPr>
          <p:cNvPicPr>
            <a:picLocks noChangeAspect="1"/>
          </p:cNvPicPr>
          <p:nvPr/>
        </p:nvPicPr>
        <p:blipFill>
          <a:blip r:embed="rId3"/>
          <a:stretch>
            <a:fillRect/>
          </a:stretch>
        </p:blipFill>
        <p:spPr>
          <a:xfrm>
            <a:off x="396875" y="1732320"/>
            <a:ext cx="1828800" cy="1480217"/>
          </a:xfrm>
          <a:prstGeom prst="rect">
            <a:avLst/>
          </a:prstGeom>
        </p:spPr>
      </p:pic>
      <p:pic>
        <p:nvPicPr>
          <p:cNvPr id="4" name="Picture 3">
            <a:extLst>
              <a:ext uri="{FF2B5EF4-FFF2-40B4-BE49-F238E27FC236}">
                <a16:creationId xmlns:a16="http://schemas.microsoft.com/office/drawing/2014/main" id="{10A430B7-D51C-6D10-97C5-C443B78B8EAB}"/>
              </a:ext>
            </a:extLst>
          </p:cNvPr>
          <p:cNvPicPr>
            <a:picLocks noChangeAspect="1"/>
          </p:cNvPicPr>
          <p:nvPr/>
        </p:nvPicPr>
        <p:blipFill>
          <a:blip r:embed="rId4"/>
          <a:stretch>
            <a:fillRect/>
          </a:stretch>
        </p:blipFill>
        <p:spPr>
          <a:xfrm>
            <a:off x="2679381" y="1730383"/>
            <a:ext cx="1828800" cy="1394085"/>
          </a:xfrm>
          <a:prstGeom prst="rect">
            <a:avLst/>
          </a:prstGeom>
        </p:spPr>
      </p:pic>
      <p:pic>
        <p:nvPicPr>
          <p:cNvPr id="5" name="Picture 4">
            <a:extLst>
              <a:ext uri="{FF2B5EF4-FFF2-40B4-BE49-F238E27FC236}">
                <a16:creationId xmlns:a16="http://schemas.microsoft.com/office/drawing/2014/main" id="{E786412D-75C4-1E56-0BB0-D8A8DD7E166B}"/>
              </a:ext>
            </a:extLst>
          </p:cNvPr>
          <p:cNvPicPr>
            <a:picLocks noChangeAspect="1"/>
          </p:cNvPicPr>
          <p:nvPr/>
        </p:nvPicPr>
        <p:blipFill>
          <a:blip r:embed="rId5"/>
          <a:stretch>
            <a:fillRect/>
          </a:stretch>
        </p:blipFill>
        <p:spPr>
          <a:xfrm>
            <a:off x="5038725" y="1732320"/>
            <a:ext cx="1828800" cy="1392148"/>
          </a:xfrm>
          <a:prstGeom prst="rect">
            <a:avLst/>
          </a:prstGeom>
        </p:spPr>
      </p:pic>
      <p:pic>
        <p:nvPicPr>
          <p:cNvPr id="6" name="Picture 5">
            <a:extLst>
              <a:ext uri="{FF2B5EF4-FFF2-40B4-BE49-F238E27FC236}">
                <a16:creationId xmlns:a16="http://schemas.microsoft.com/office/drawing/2014/main" id="{557E00A2-46E2-A357-65E3-4FD40243BF34}"/>
              </a:ext>
            </a:extLst>
          </p:cNvPr>
          <p:cNvPicPr>
            <a:picLocks noChangeAspect="1"/>
          </p:cNvPicPr>
          <p:nvPr/>
        </p:nvPicPr>
        <p:blipFill>
          <a:blip r:embed="rId6"/>
          <a:stretch>
            <a:fillRect/>
          </a:stretch>
        </p:blipFill>
        <p:spPr>
          <a:xfrm>
            <a:off x="7253287" y="1777670"/>
            <a:ext cx="1828800" cy="1301448"/>
          </a:xfrm>
          <a:prstGeom prst="rect">
            <a:avLst/>
          </a:prstGeom>
        </p:spPr>
      </p:pic>
      <p:sp>
        <p:nvSpPr>
          <p:cNvPr id="15" name="Plus 14">
            <a:extLst>
              <a:ext uri="{FF2B5EF4-FFF2-40B4-BE49-F238E27FC236}">
                <a16:creationId xmlns:a16="http://schemas.microsoft.com/office/drawing/2014/main" id="{5033188C-0729-E3ED-FC5B-8679F5F8F2E3}"/>
              </a:ext>
            </a:extLst>
          </p:cNvPr>
          <p:cNvSpPr/>
          <p:nvPr/>
        </p:nvSpPr>
        <p:spPr>
          <a:xfrm>
            <a:off x="2118043" y="2154074"/>
            <a:ext cx="548640" cy="548640"/>
          </a:xfrm>
          <a:prstGeom prst="mathPlus">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lus 15">
            <a:extLst>
              <a:ext uri="{FF2B5EF4-FFF2-40B4-BE49-F238E27FC236}">
                <a16:creationId xmlns:a16="http://schemas.microsoft.com/office/drawing/2014/main" id="{06542E98-E69A-9AD3-1D1A-C777357A5948}"/>
              </a:ext>
            </a:extLst>
          </p:cNvPr>
          <p:cNvSpPr/>
          <p:nvPr/>
        </p:nvSpPr>
        <p:spPr>
          <a:xfrm>
            <a:off x="4431659" y="2153105"/>
            <a:ext cx="548640" cy="548640"/>
          </a:xfrm>
          <a:prstGeom prst="mathPlus">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87CB38FA-F5F2-F58D-73ED-469086F4EC4A}"/>
              </a:ext>
            </a:extLst>
          </p:cNvPr>
          <p:cNvSpPr/>
          <p:nvPr/>
        </p:nvSpPr>
        <p:spPr>
          <a:xfrm>
            <a:off x="9061285" y="2153105"/>
            <a:ext cx="548640" cy="548640"/>
          </a:xfrm>
          <a:prstGeom prst="mathPlus">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lus 17">
            <a:extLst>
              <a:ext uri="{FF2B5EF4-FFF2-40B4-BE49-F238E27FC236}">
                <a16:creationId xmlns:a16="http://schemas.microsoft.com/office/drawing/2014/main" id="{30492918-48DA-3A7E-0218-80B1AB0756E7}"/>
              </a:ext>
            </a:extLst>
          </p:cNvPr>
          <p:cNvSpPr/>
          <p:nvPr/>
        </p:nvSpPr>
        <p:spPr>
          <a:xfrm>
            <a:off x="6732577" y="2153105"/>
            <a:ext cx="548640" cy="548640"/>
          </a:xfrm>
          <a:prstGeom prst="mathPlus">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qual 18">
            <a:extLst>
              <a:ext uri="{FF2B5EF4-FFF2-40B4-BE49-F238E27FC236}">
                <a16:creationId xmlns:a16="http://schemas.microsoft.com/office/drawing/2014/main" id="{04D43363-2FE4-D3F2-72A8-035CA4106D60}"/>
              </a:ext>
            </a:extLst>
          </p:cNvPr>
          <p:cNvSpPr/>
          <p:nvPr/>
        </p:nvSpPr>
        <p:spPr>
          <a:xfrm>
            <a:off x="2679381" y="4320391"/>
            <a:ext cx="914400" cy="914400"/>
          </a:xfrm>
          <a:prstGeom prst="mathEqual">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a:extLst>
              <a:ext uri="{FF2B5EF4-FFF2-40B4-BE49-F238E27FC236}">
                <a16:creationId xmlns:a16="http://schemas.microsoft.com/office/drawing/2014/main" id="{3908926B-E0C5-0E8E-11DE-3B5372DA5AD0}"/>
              </a:ext>
            </a:extLst>
          </p:cNvPr>
          <p:cNvPicPr>
            <a:picLocks noChangeAspect="1"/>
          </p:cNvPicPr>
          <p:nvPr/>
        </p:nvPicPr>
        <p:blipFill rotWithShape="1">
          <a:blip r:embed="rId7"/>
          <a:srcRect t="8797"/>
          <a:stretch/>
        </p:blipFill>
        <p:spPr>
          <a:xfrm>
            <a:off x="3705251" y="3277045"/>
            <a:ext cx="4495747" cy="3085654"/>
          </a:xfrm>
          <a:prstGeom prst="rect">
            <a:avLst/>
          </a:prstGeom>
        </p:spPr>
      </p:pic>
      <p:sp>
        <p:nvSpPr>
          <p:cNvPr id="21" name="TextBox 20">
            <a:extLst>
              <a:ext uri="{FF2B5EF4-FFF2-40B4-BE49-F238E27FC236}">
                <a16:creationId xmlns:a16="http://schemas.microsoft.com/office/drawing/2014/main" id="{0C2A49B3-2F2B-F5A7-1C3A-5724D0842C83}"/>
              </a:ext>
            </a:extLst>
          </p:cNvPr>
          <p:cNvSpPr txBox="1"/>
          <p:nvPr/>
        </p:nvSpPr>
        <p:spPr>
          <a:xfrm>
            <a:off x="991315" y="1302744"/>
            <a:ext cx="639919" cy="553998"/>
          </a:xfrm>
          <a:prstGeom prst="rect">
            <a:avLst/>
          </a:prstGeom>
          <a:solidFill>
            <a:schemeClr val="bg1"/>
          </a:solidFill>
        </p:spPr>
        <p:txBody>
          <a:bodyPr wrap="none" rtlCol="0">
            <a:spAutoFit/>
          </a:bodyPr>
          <a:lstStyle/>
          <a:p>
            <a:r>
              <a:rPr lang="en-US" sz="2000" dirty="0">
                <a:solidFill>
                  <a:srgbClr val="002060"/>
                </a:solidFill>
              </a:rPr>
              <a:t>RISK</a:t>
            </a:r>
          </a:p>
          <a:p>
            <a:endParaRPr lang="en-US" sz="1000" dirty="0">
              <a:solidFill>
                <a:srgbClr val="002060"/>
              </a:solidFill>
            </a:endParaRPr>
          </a:p>
        </p:txBody>
      </p:sp>
      <p:sp>
        <p:nvSpPr>
          <p:cNvPr id="22" name="TextBox 21">
            <a:extLst>
              <a:ext uri="{FF2B5EF4-FFF2-40B4-BE49-F238E27FC236}">
                <a16:creationId xmlns:a16="http://schemas.microsoft.com/office/drawing/2014/main" id="{E59EA83E-D52B-1A92-A4DE-BECF29BE4560}"/>
              </a:ext>
            </a:extLst>
          </p:cNvPr>
          <p:cNvSpPr txBox="1"/>
          <p:nvPr/>
        </p:nvSpPr>
        <p:spPr>
          <a:xfrm>
            <a:off x="2995228" y="1311457"/>
            <a:ext cx="1499193" cy="553998"/>
          </a:xfrm>
          <a:prstGeom prst="rect">
            <a:avLst/>
          </a:prstGeom>
          <a:solidFill>
            <a:schemeClr val="bg1"/>
          </a:solidFill>
        </p:spPr>
        <p:txBody>
          <a:bodyPr wrap="none" rtlCol="0">
            <a:spAutoFit/>
          </a:bodyPr>
          <a:lstStyle/>
          <a:p>
            <a:r>
              <a:rPr lang="en-US" sz="2000" dirty="0">
                <a:solidFill>
                  <a:srgbClr val="002060"/>
                </a:solidFill>
              </a:rPr>
              <a:t>GOVERANCE</a:t>
            </a:r>
          </a:p>
          <a:p>
            <a:endParaRPr lang="en-US" sz="1000" dirty="0">
              <a:solidFill>
                <a:srgbClr val="002060"/>
              </a:solidFill>
            </a:endParaRPr>
          </a:p>
        </p:txBody>
      </p:sp>
      <p:sp>
        <p:nvSpPr>
          <p:cNvPr id="23" name="TextBox 22">
            <a:extLst>
              <a:ext uri="{FF2B5EF4-FFF2-40B4-BE49-F238E27FC236}">
                <a16:creationId xmlns:a16="http://schemas.microsoft.com/office/drawing/2014/main" id="{CEDC1B39-8B96-A78F-E93E-9564377B227F}"/>
              </a:ext>
            </a:extLst>
          </p:cNvPr>
          <p:cNvSpPr txBox="1"/>
          <p:nvPr/>
        </p:nvSpPr>
        <p:spPr>
          <a:xfrm>
            <a:off x="5434991" y="1302744"/>
            <a:ext cx="1048685" cy="553998"/>
          </a:xfrm>
          <a:prstGeom prst="rect">
            <a:avLst/>
          </a:prstGeom>
          <a:solidFill>
            <a:schemeClr val="bg1"/>
          </a:solidFill>
        </p:spPr>
        <p:txBody>
          <a:bodyPr wrap="none" rtlCol="0">
            <a:spAutoFit/>
          </a:bodyPr>
          <a:lstStyle/>
          <a:p>
            <a:r>
              <a:rPr lang="en-US" sz="2000" dirty="0">
                <a:solidFill>
                  <a:srgbClr val="002060"/>
                </a:solidFill>
              </a:rPr>
              <a:t>SOCIETY</a:t>
            </a:r>
          </a:p>
          <a:p>
            <a:endParaRPr lang="en-US" sz="1000" dirty="0">
              <a:solidFill>
                <a:srgbClr val="002060"/>
              </a:solidFill>
            </a:endParaRPr>
          </a:p>
        </p:txBody>
      </p:sp>
      <p:sp>
        <p:nvSpPr>
          <p:cNvPr id="24" name="TextBox 23">
            <a:extLst>
              <a:ext uri="{FF2B5EF4-FFF2-40B4-BE49-F238E27FC236}">
                <a16:creationId xmlns:a16="http://schemas.microsoft.com/office/drawing/2014/main" id="{1D92C8FA-824A-7A4E-2DEC-6BF6C9A92F63}"/>
              </a:ext>
            </a:extLst>
          </p:cNvPr>
          <p:cNvSpPr txBox="1"/>
          <p:nvPr/>
        </p:nvSpPr>
        <p:spPr>
          <a:xfrm>
            <a:off x="7701379" y="1311457"/>
            <a:ext cx="767005" cy="553998"/>
          </a:xfrm>
          <a:prstGeom prst="rect">
            <a:avLst/>
          </a:prstGeom>
          <a:solidFill>
            <a:schemeClr val="bg1"/>
          </a:solidFill>
        </p:spPr>
        <p:txBody>
          <a:bodyPr wrap="none" rtlCol="0">
            <a:spAutoFit/>
          </a:bodyPr>
          <a:lstStyle/>
          <a:p>
            <a:r>
              <a:rPr lang="en-US" sz="2000" dirty="0">
                <a:solidFill>
                  <a:srgbClr val="002060"/>
                </a:solidFill>
              </a:rPr>
              <a:t>BUILT</a:t>
            </a:r>
          </a:p>
          <a:p>
            <a:endParaRPr lang="en-US" sz="1000" dirty="0">
              <a:solidFill>
                <a:srgbClr val="002060"/>
              </a:solidFill>
            </a:endParaRPr>
          </a:p>
        </p:txBody>
      </p:sp>
      <p:pic>
        <p:nvPicPr>
          <p:cNvPr id="25" name="Picture 24">
            <a:extLst>
              <a:ext uri="{FF2B5EF4-FFF2-40B4-BE49-F238E27FC236}">
                <a16:creationId xmlns:a16="http://schemas.microsoft.com/office/drawing/2014/main" id="{C4FB4799-D617-552D-8989-69F5C9F2C8C9}"/>
              </a:ext>
            </a:extLst>
          </p:cNvPr>
          <p:cNvPicPr>
            <a:picLocks noChangeAspect="1"/>
          </p:cNvPicPr>
          <p:nvPr/>
        </p:nvPicPr>
        <p:blipFill>
          <a:blip r:embed="rId8"/>
          <a:stretch>
            <a:fillRect/>
          </a:stretch>
        </p:blipFill>
        <p:spPr>
          <a:xfrm>
            <a:off x="9756882" y="1693458"/>
            <a:ext cx="1828800" cy="1431010"/>
          </a:xfrm>
          <a:prstGeom prst="rect">
            <a:avLst/>
          </a:prstGeom>
        </p:spPr>
      </p:pic>
      <p:sp>
        <p:nvSpPr>
          <p:cNvPr id="26" name="TextBox 25">
            <a:extLst>
              <a:ext uri="{FF2B5EF4-FFF2-40B4-BE49-F238E27FC236}">
                <a16:creationId xmlns:a16="http://schemas.microsoft.com/office/drawing/2014/main" id="{82574DE3-952A-3DAB-385D-27F5DC6573B8}"/>
              </a:ext>
            </a:extLst>
          </p:cNvPr>
          <p:cNvSpPr txBox="1"/>
          <p:nvPr/>
        </p:nvSpPr>
        <p:spPr>
          <a:xfrm>
            <a:off x="10120824" y="1302744"/>
            <a:ext cx="1164871" cy="553998"/>
          </a:xfrm>
          <a:prstGeom prst="rect">
            <a:avLst/>
          </a:prstGeom>
          <a:solidFill>
            <a:schemeClr val="bg1"/>
          </a:solidFill>
        </p:spPr>
        <p:txBody>
          <a:bodyPr wrap="none" rtlCol="0">
            <a:spAutoFit/>
          </a:bodyPr>
          <a:lstStyle/>
          <a:p>
            <a:r>
              <a:rPr lang="en-US" sz="2000" dirty="0">
                <a:solidFill>
                  <a:srgbClr val="002060"/>
                </a:solidFill>
              </a:rPr>
              <a:t>NATURAL</a:t>
            </a:r>
          </a:p>
          <a:p>
            <a:endParaRPr lang="en-US" sz="1000" dirty="0">
              <a:solidFill>
                <a:srgbClr val="002060"/>
              </a:solidFill>
            </a:endParaRPr>
          </a:p>
        </p:txBody>
      </p:sp>
      <p:sp>
        <p:nvSpPr>
          <p:cNvPr id="27" name="TextBox 26">
            <a:extLst>
              <a:ext uri="{FF2B5EF4-FFF2-40B4-BE49-F238E27FC236}">
                <a16:creationId xmlns:a16="http://schemas.microsoft.com/office/drawing/2014/main" id="{F3EE23EF-1316-5D0B-5F49-A798A0FA6471}"/>
              </a:ext>
            </a:extLst>
          </p:cNvPr>
          <p:cNvSpPr txBox="1"/>
          <p:nvPr/>
        </p:nvSpPr>
        <p:spPr>
          <a:xfrm>
            <a:off x="7844047" y="4342650"/>
            <a:ext cx="2865913" cy="1169551"/>
          </a:xfrm>
          <a:prstGeom prst="rect">
            <a:avLst/>
          </a:prstGeom>
          <a:solidFill>
            <a:schemeClr val="bg1"/>
          </a:solidFill>
        </p:spPr>
        <p:txBody>
          <a:bodyPr wrap="none" rtlCol="0">
            <a:spAutoFit/>
          </a:bodyPr>
          <a:lstStyle/>
          <a:p>
            <a:pPr algn="ctr"/>
            <a:r>
              <a:rPr lang="en-US" sz="2000" b="1" dirty="0">
                <a:solidFill>
                  <a:srgbClr val="002060"/>
                </a:solidFill>
              </a:rPr>
              <a:t>COMMUNITY RESILIENCE</a:t>
            </a:r>
          </a:p>
          <a:p>
            <a:pPr algn="ctr"/>
            <a:r>
              <a:rPr lang="en-US" sz="2000" b="1" dirty="0">
                <a:solidFill>
                  <a:srgbClr val="002060"/>
                </a:solidFill>
              </a:rPr>
              <a:t>SCREENING INDEX</a:t>
            </a:r>
          </a:p>
          <a:p>
            <a:pPr algn="ctr"/>
            <a:r>
              <a:rPr lang="en-US" sz="2000" b="1" dirty="0">
                <a:solidFill>
                  <a:srgbClr val="002060"/>
                </a:solidFill>
              </a:rPr>
              <a:t>(CRSI)</a:t>
            </a:r>
          </a:p>
          <a:p>
            <a:endParaRPr lang="en-US" sz="1000" dirty="0">
              <a:solidFill>
                <a:srgbClr val="002060"/>
              </a:solidFill>
            </a:endParaRPr>
          </a:p>
        </p:txBody>
      </p:sp>
      <p:sp>
        <p:nvSpPr>
          <p:cNvPr id="28" name="TextBox 27">
            <a:extLst>
              <a:ext uri="{FF2B5EF4-FFF2-40B4-BE49-F238E27FC236}">
                <a16:creationId xmlns:a16="http://schemas.microsoft.com/office/drawing/2014/main" id="{871F2E6A-B561-FCAE-4C57-3F0C2D42FC43}"/>
              </a:ext>
            </a:extLst>
          </p:cNvPr>
          <p:cNvSpPr txBox="1"/>
          <p:nvPr/>
        </p:nvSpPr>
        <p:spPr>
          <a:xfrm>
            <a:off x="8439814" y="1097991"/>
            <a:ext cx="1791581" cy="400110"/>
          </a:xfrm>
          <a:prstGeom prst="rect">
            <a:avLst/>
          </a:prstGeom>
          <a:solidFill>
            <a:schemeClr val="bg1"/>
          </a:solidFill>
        </p:spPr>
        <p:txBody>
          <a:bodyPr wrap="none" rtlCol="0">
            <a:spAutoFit/>
          </a:bodyPr>
          <a:lstStyle/>
          <a:p>
            <a:r>
              <a:rPr lang="en-US" sz="2000" dirty="0">
                <a:solidFill>
                  <a:srgbClr val="002060"/>
                </a:solidFill>
              </a:rPr>
              <a:t>ENVIRONMENT</a:t>
            </a:r>
            <a:endParaRPr lang="en-US" sz="1000" dirty="0">
              <a:solidFill>
                <a:srgbClr val="002060"/>
              </a:solidFill>
            </a:endParaRPr>
          </a:p>
        </p:txBody>
      </p:sp>
    </p:spTree>
    <p:extLst>
      <p:ext uri="{BB962C8B-B14F-4D97-AF65-F5344CB8AC3E}">
        <p14:creationId xmlns:p14="http://schemas.microsoft.com/office/powerpoint/2010/main" val="2941101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D5AE-323E-4719-B11F-86AB416AC9A3}"/>
              </a:ext>
            </a:extLst>
          </p:cNvPr>
          <p:cNvSpPr>
            <a:spLocks noGrp="1"/>
          </p:cNvSpPr>
          <p:nvPr>
            <p:ph type="title"/>
          </p:nvPr>
        </p:nvSpPr>
        <p:spPr>
          <a:xfrm>
            <a:off x="0" y="165364"/>
            <a:ext cx="12192000" cy="795131"/>
          </a:xfrm>
        </p:spPr>
        <p:txBody>
          <a:bodyPr>
            <a:normAutofit/>
          </a:bodyPr>
          <a:lstStyle/>
          <a:p>
            <a:pPr algn="ctr"/>
            <a:r>
              <a:rPr lang="en-US" sz="4400" dirty="0">
                <a:latin typeface="+mj-lt"/>
              </a:rPr>
              <a:t>Community Resilience in the Face of Climate Change</a:t>
            </a:r>
          </a:p>
        </p:txBody>
      </p:sp>
      <p:sp>
        <p:nvSpPr>
          <p:cNvPr id="4" name="TextBox 3">
            <a:extLst>
              <a:ext uri="{FF2B5EF4-FFF2-40B4-BE49-F238E27FC236}">
                <a16:creationId xmlns:a16="http://schemas.microsoft.com/office/drawing/2014/main" id="{B12554D1-3773-4BB6-261C-B7B23112732C}"/>
              </a:ext>
            </a:extLst>
          </p:cNvPr>
          <p:cNvSpPr txBox="1">
            <a:spLocks/>
          </p:cNvSpPr>
          <p:nvPr/>
        </p:nvSpPr>
        <p:spPr>
          <a:xfrm>
            <a:off x="440857" y="1241944"/>
            <a:ext cx="10960568" cy="5078313"/>
          </a:xfrm>
          <a:prstGeom prst="rect">
            <a:avLst/>
          </a:prstGeom>
          <a:noFill/>
        </p:spPr>
        <p:txBody>
          <a:bodyPr wrap="square">
            <a:spAutoFit/>
          </a:bodyPr>
          <a:lstStyle/>
          <a:p>
            <a:pPr marL="0" marR="0" algn="ctr">
              <a:spcBef>
                <a:spcPts val="0"/>
              </a:spcBef>
              <a:spcAft>
                <a:spcPts val="0"/>
              </a:spcAft>
            </a:pPr>
            <a:r>
              <a:rPr lang="en-US" sz="3600" b="1" dirty="0">
                <a:solidFill>
                  <a:srgbClr val="EE7C31"/>
                </a:solidFill>
                <a:effectLst/>
                <a:ea typeface="Calibri" panose="020F0502020204030204" pitchFamily="34" charset="0"/>
                <a:cs typeface="Arial" panose="020B0604020202020204" pitchFamily="34" charset="0"/>
              </a:rPr>
              <a:t>Primary research question</a:t>
            </a:r>
            <a:r>
              <a:rPr lang="en-US" sz="3600" dirty="0">
                <a:solidFill>
                  <a:srgbClr val="002060"/>
                </a:solidFill>
                <a:effectLst/>
                <a:ea typeface="Calibri" panose="020F0502020204030204" pitchFamily="34" charset="0"/>
                <a:cs typeface="Arial" panose="020B0604020202020204" pitchFamily="34" charset="0"/>
              </a:rPr>
              <a:t>:  Summer et al. (2017) provide a holistic measure of community resilience, Cumulative Resilience Screening Index (CSRI), that correctly identifies a county or city’s resilience to real-world natural hazard events (Summer et al., 2022a). We will use their method, </a:t>
            </a:r>
            <a:r>
              <a:rPr lang="en-US" sz="3600" dirty="0">
                <a:solidFill>
                  <a:srgbClr val="EE7C31"/>
                </a:solidFill>
                <a:effectLst/>
                <a:ea typeface="Calibri" panose="020F0502020204030204" pitchFamily="34" charset="0"/>
                <a:cs typeface="Arial" panose="020B0604020202020204" pitchFamily="34" charset="0"/>
              </a:rPr>
              <a:t>observational verification </a:t>
            </a:r>
            <a:r>
              <a:rPr lang="en-US" sz="3600" dirty="0">
                <a:solidFill>
                  <a:srgbClr val="002060"/>
                </a:solidFill>
                <a:effectLst/>
                <a:ea typeface="Calibri" panose="020F0502020204030204" pitchFamily="34" charset="0"/>
                <a:cs typeface="Arial" panose="020B0604020202020204" pitchFamily="34" charset="0"/>
              </a:rPr>
              <a:t>(Thackery, 2014), to answer the question, do other resilience indices correctly identify the most and least resilient counties and cities under real-world natural hazard events?</a:t>
            </a:r>
          </a:p>
        </p:txBody>
      </p:sp>
      <p:sp>
        <p:nvSpPr>
          <p:cNvPr id="8" name="TextBox 7">
            <a:extLst>
              <a:ext uri="{FF2B5EF4-FFF2-40B4-BE49-F238E27FC236}">
                <a16:creationId xmlns:a16="http://schemas.microsoft.com/office/drawing/2014/main" id="{41016837-895A-7208-FD46-5DBBADF72FD6}"/>
              </a:ext>
            </a:extLst>
          </p:cNvPr>
          <p:cNvSpPr txBox="1"/>
          <p:nvPr/>
        </p:nvSpPr>
        <p:spPr>
          <a:xfrm>
            <a:off x="283695" y="6320257"/>
            <a:ext cx="9144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302721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CC9E1FC0-E0E2-6555-869E-531F4CA753B7}"/>
              </a:ext>
            </a:extLst>
          </p:cNvPr>
          <p:cNvSpPr txBox="1">
            <a:spLocks/>
          </p:cNvSpPr>
          <p:nvPr/>
        </p:nvSpPr>
        <p:spPr>
          <a:xfrm>
            <a:off x="337458" y="3601288"/>
            <a:ext cx="11382809" cy="3069342"/>
          </a:xfrm>
          <a:prstGeom prst="rect">
            <a:avLst/>
          </a:prstGeom>
          <a:solidFill>
            <a:srgbClr val="00879D"/>
          </a:solidFill>
          <a:effectLst>
            <a:outerShdw blurRad="50800" dist="76200" dir="18900000" algn="bl" rotWithShape="0">
              <a:srgbClr val="2C516A">
                <a:alpha val="40000"/>
              </a:srgb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8788"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8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Arial Narrow" panose="020B0604020202020204" pitchFamily="34" charset="0"/>
            </a:endParaRPr>
          </a:p>
        </p:txBody>
      </p:sp>
      <p:sp>
        <p:nvSpPr>
          <p:cNvPr id="2" name="Title 1">
            <a:extLst>
              <a:ext uri="{FF2B5EF4-FFF2-40B4-BE49-F238E27FC236}">
                <a16:creationId xmlns:a16="http://schemas.microsoft.com/office/drawing/2014/main" id="{E1E0D5AE-323E-4719-B11F-86AB416AC9A3}"/>
              </a:ext>
            </a:extLst>
          </p:cNvPr>
          <p:cNvSpPr>
            <a:spLocks noGrp="1"/>
          </p:cNvSpPr>
          <p:nvPr>
            <p:ph type="title"/>
          </p:nvPr>
        </p:nvSpPr>
        <p:spPr>
          <a:xfrm>
            <a:off x="337458" y="151646"/>
            <a:ext cx="11435442" cy="884367"/>
          </a:xfrm>
        </p:spPr>
        <p:txBody>
          <a:bodyPr>
            <a:normAutofit/>
          </a:bodyPr>
          <a:lstStyle/>
          <a:p>
            <a:r>
              <a:rPr lang="en-US" sz="4400" dirty="0">
                <a:latin typeface="+mj-lt"/>
              </a:rPr>
              <a:t>Introducing the Curated Data Enterprise </a:t>
            </a:r>
            <a:endParaRPr lang="en-US" sz="4000" b="0" dirty="0">
              <a:latin typeface="+mj-lt"/>
            </a:endParaRPr>
          </a:p>
        </p:txBody>
      </p:sp>
      <p:sp>
        <p:nvSpPr>
          <p:cNvPr id="4" name="Slide Number Placeholder 3">
            <a:extLst>
              <a:ext uri="{FF2B5EF4-FFF2-40B4-BE49-F238E27FC236}">
                <a16:creationId xmlns:a16="http://schemas.microsoft.com/office/drawing/2014/main" id="{1E2ECE13-41E5-6462-A9CD-EDED73553E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1530C-E93F-2645-8BBC-5D14EC4B53F2}" type="slidenum">
              <a:rPr kumimoji="0" lang="en-US" sz="105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5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E8DF324-A95F-3799-CAF9-A81EB737489D}"/>
              </a:ext>
            </a:extLst>
          </p:cNvPr>
          <p:cNvSpPr>
            <a:spLocks noGrp="1"/>
          </p:cNvSpPr>
          <p:nvPr>
            <p:ph idx="1"/>
          </p:nvPr>
        </p:nvSpPr>
        <p:spPr>
          <a:xfrm>
            <a:off x="409901" y="1195417"/>
            <a:ext cx="11382809" cy="2351960"/>
          </a:xfrm>
        </p:spPr>
        <p:txBody>
          <a:bodyPr>
            <a:noAutofit/>
          </a:bodyPr>
          <a:lstStyle/>
          <a:p>
            <a:pPr marL="0" indent="0">
              <a:lnSpc>
                <a:spcPct val="100000"/>
              </a:lnSpc>
              <a:buNone/>
            </a:pPr>
            <a:r>
              <a:rPr kumimoji="0" lang="en-US" sz="2400" b="0" i="1"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We are moving towards </a:t>
            </a:r>
            <a:r>
              <a:rPr kumimoji="0" lang="en-US" sz="2400" b="1" i="1" u="none" strike="noStrike" kern="1200" cap="none" spc="0" normalizeH="0" baseline="0" noProof="0" dirty="0">
                <a:ln>
                  <a:noFill/>
                </a:ln>
                <a:solidFill>
                  <a:schemeClr val="accent2"/>
                </a:solidFill>
                <a:effectLst/>
                <a:uLnTx/>
                <a:uFillTx/>
                <a:latin typeface="Calibri" panose="020F0502020204030204"/>
                <a:ea typeface="+mn-ea"/>
                <a:cs typeface="+mn-cs"/>
              </a:rPr>
              <a:t>a single enterprise, data-centric operation</a:t>
            </a:r>
            <a:r>
              <a:rPr kumimoji="0" lang="en-US" sz="2400" b="0" i="1"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 that enables us to </a:t>
            </a:r>
            <a:r>
              <a:rPr kumimoji="0" lang="en-US" sz="2400" b="1" i="1" u="none" strike="noStrike" kern="1200" cap="none" spc="0" normalizeH="0" baseline="0" noProof="0" dirty="0">
                <a:ln>
                  <a:noFill/>
                </a:ln>
                <a:solidFill>
                  <a:schemeClr val="accent2"/>
                </a:solidFill>
                <a:effectLst/>
                <a:uLnTx/>
                <a:uFillTx/>
                <a:latin typeface="Calibri" panose="020F0502020204030204"/>
                <a:ea typeface="+mn-ea"/>
                <a:cs typeface="+mn-cs"/>
              </a:rPr>
              <a:t>funnel data from many sources in a single data lake </a:t>
            </a:r>
            <a:r>
              <a:rPr kumimoji="0" lang="en-US" sz="2400" b="0" i="1"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using common collection and ingestion platforms ... </a:t>
            </a:r>
            <a:r>
              <a:rPr kumimoji="0" lang="en-US" sz="2400" b="1" i="1" u="none" strike="noStrike" kern="1200" cap="none" spc="0" normalizeH="0" baseline="0" noProof="0" dirty="0">
                <a:ln>
                  <a:noFill/>
                </a:ln>
                <a:solidFill>
                  <a:schemeClr val="accent2"/>
                </a:solidFill>
                <a:effectLst/>
                <a:uLnTx/>
                <a:uFillTx/>
                <a:latin typeface="Calibri" panose="020F0502020204030204"/>
                <a:ea typeface="+mn-ea"/>
                <a:cs typeface="+mn-cs"/>
              </a:rPr>
              <a:t>This is the essence of a curated data approach — assemble, assess and fill in the gaps to create quality statistical data</a:t>
            </a:r>
            <a:r>
              <a:rPr kumimoji="0" lang="en-US" sz="2400" b="1" i="1" u="none" strike="noStrike" kern="1200" cap="none" spc="0" normalizeH="0" baseline="0" noProof="0" dirty="0">
                <a:ln>
                  <a:noFill/>
                </a:ln>
                <a:effectLst/>
                <a:uLnTx/>
                <a:uFillTx/>
                <a:latin typeface="Calibri" panose="020F0502020204030204"/>
                <a:ea typeface="+mn-ea"/>
                <a:cs typeface="+mn-cs"/>
              </a:rPr>
              <a:t>.</a:t>
            </a:r>
            <a:endParaRPr kumimoji="0" lang="en-US" sz="2400" b="0" i="1"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p>
            <a:pPr marL="0" indent="0">
              <a:lnSpc>
                <a:spcPct val="100000"/>
              </a:lnSpc>
              <a:buNone/>
            </a:pPr>
            <a:r>
              <a:rPr kumimoji="0" lang="en-US" sz="24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Robert Santos,</a:t>
            </a:r>
            <a:r>
              <a:rPr kumimoji="0" lang="en-US" sz="24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 Director, U.S. Census Bureau</a:t>
            </a:r>
            <a:endParaRPr kumimoji="0" lang="en-US" sz="16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p>
            <a:pPr marL="0" indent="0">
              <a:lnSpc>
                <a:spcPct val="100000"/>
              </a:lnSpc>
              <a:buNone/>
            </a:pPr>
            <a:endParaRPr lang="en-US" sz="2400" dirty="0">
              <a:solidFill>
                <a:srgbClr val="002060"/>
              </a:solidFill>
            </a:endParaRPr>
          </a:p>
          <a:p>
            <a:pPr marL="0" indent="0">
              <a:lnSpc>
                <a:spcPct val="100000"/>
              </a:lnSpc>
              <a:buNone/>
            </a:pPr>
            <a:endParaRPr lang="en-US" sz="2400" dirty="0">
              <a:solidFill>
                <a:srgbClr val="002060"/>
              </a:solidFill>
            </a:endParaRPr>
          </a:p>
          <a:p>
            <a:pPr marL="0" indent="0">
              <a:lnSpc>
                <a:spcPct val="100000"/>
              </a:lnSpc>
              <a:buNone/>
            </a:pPr>
            <a:endParaRPr lang="en-US" sz="2400" dirty="0">
              <a:solidFill>
                <a:srgbClr val="002060"/>
              </a:solidFill>
            </a:endParaRPr>
          </a:p>
          <a:p>
            <a:pPr marL="0" indent="0">
              <a:lnSpc>
                <a:spcPct val="100000"/>
              </a:lnSpc>
              <a:buNone/>
            </a:pPr>
            <a:endParaRPr lang="en-US" sz="2000" dirty="0">
              <a:solidFill>
                <a:srgbClr val="002060"/>
              </a:solidFill>
            </a:endParaRPr>
          </a:p>
          <a:p>
            <a:pPr marL="0" indent="0">
              <a:lnSpc>
                <a:spcPct val="100000"/>
              </a:lnSpc>
              <a:buNone/>
            </a:pPr>
            <a:endParaRPr lang="en-US" sz="2000" dirty="0">
              <a:solidFill>
                <a:srgbClr val="002060"/>
              </a:solidFill>
            </a:endParaRPr>
          </a:p>
          <a:p>
            <a:pPr marL="0" indent="0">
              <a:lnSpc>
                <a:spcPct val="100000"/>
              </a:lnSpc>
              <a:buNone/>
            </a:pPr>
            <a:endParaRPr lang="en-US" sz="2000" dirty="0">
              <a:solidFill>
                <a:srgbClr val="002060"/>
              </a:solidFill>
            </a:endParaRPr>
          </a:p>
          <a:p>
            <a:pPr marL="0" indent="0">
              <a:lnSpc>
                <a:spcPct val="100000"/>
              </a:lnSpc>
              <a:buNone/>
            </a:pPr>
            <a:endParaRPr lang="en-US" sz="2000" dirty="0">
              <a:solidFill>
                <a:srgbClr val="002060"/>
              </a:solidFill>
            </a:endParaRPr>
          </a:p>
          <a:p>
            <a:pPr marL="0" indent="0">
              <a:lnSpc>
                <a:spcPct val="100000"/>
              </a:lnSpc>
              <a:buNone/>
            </a:pPr>
            <a:endParaRPr lang="en-US" sz="2000" dirty="0">
              <a:solidFill>
                <a:srgbClr val="002060"/>
              </a:solidFill>
            </a:endParaRPr>
          </a:p>
          <a:p>
            <a:pPr marL="0" indent="0">
              <a:lnSpc>
                <a:spcPct val="100000"/>
              </a:lnSpc>
              <a:buNone/>
            </a:pPr>
            <a:endParaRPr lang="en-US" sz="2000" dirty="0">
              <a:solidFill>
                <a:srgbClr val="002060"/>
              </a:solidFill>
            </a:endParaRPr>
          </a:p>
          <a:p>
            <a:pPr marL="0" indent="0">
              <a:lnSpc>
                <a:spcPct val="100000"/>
              </a:lnSpc>
              <a:buNone/>
            </a:pPr>
            <a:endParaRPr lang="en-US" sz="2000" dirty="0"/>
          </a:p>
        </p:txBody>
      </p:sp>
      <p:sp>
        <p:nvSpPr>
          <p:cNvPr id="7" name="Content Placeholder 2">
            <a:extLst>
              <a:ext uri="{FF2B5EF4-FFF2-40B4-BE49-F238E27FC236}">
                <a16:creationId xmlns:a16="http://schemas.microsoft.com/office/drawing/2014/main" id="{304D095B-8A6F-024F-907E-742502CA3CDF}"/>
              </a:ext>
            </a:extLst>
          </p:cNvPr>
          <p:cNvSpPr txBox="1">
            <a:spLocks/>
          </p:cNvSpPr>
          <p:nvPr/>
        </p:nvSpPr>
        <p:spPr>
          <a:xfrm>
            <a:off x="4847587" y="3736172"/>
            <a:ext cx="3225095" cy="2537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1" indent="-1714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endParaRP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mn-lt"/>
                <a:ea typeface="+mn-ea"/>
                <a:cs typeface="Arial Narrow" panose="020B0604020202020204" pitchFamily="34" charset="0"/>
              </a:rPr>
              <a:t>Both an infrastructure and a continuously evolving ambition to empower and enable Bureau scientists and their data users to develop new measures of people, places, and the economy. </a:t>
            </a:r>
          </a:p>
          <a:p>
            <a:pPr marL="2286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endParaRPr>
          </a:p>
        </p:txBody>
      </p:sp>
      <p:sp>
        <p:nvSpPr>
          <p:cNvPr id="10" name="Content Placeholder 2">
            <a:extLst>
              <a:ext uri="{FF2B5EF4-FFF2-40B4-BE49-F238E27FC236}">
                <a16:creationId xmlns:a16="http://schemas.microsoft.com/office/drawing/2014/main" id="{62CC8C41-6901-776A-214D-CDD11BA05766}"/>
              </a:ext>
            </a:extLst>
          </p:cNvPr>
          <p:cNvSpPr txBox="1">
            <a:spLocks/>
          </p:cNvSpPr>
          <p:nvPr/>
        </p:nvSpPr>
        <p:spPr>
          <a:xfrm>
            <a:off x="522870" y="3706781"/>
            <a:ext cx="4106736" cy="2779363"/>
          </a:xfrm>
          <a:prstGeom prst="rect">
            <a:avLst/>
          </a:prstGeom>
          <a:ln w="28575">
            <a:solidFill>
              <a:schemeClr val="bg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Arial Narrow" panose="020B0604020202020204" pitchFamily="34" charset="0"/>
            </a:endParaRPr>
          </a:p>
          <a:p>
            <a:pPr marL="458788" marR="0" lvl="1" indent="0" defTabSz="914400" rtl="0" eaLnBrk="1" fontAlgn="auto" latinLnBrk="0" hangingPunct="1">
              <a:lnSpc>
                <a:spcPts val="4000"/>
              </a:lnSpc>
              <a:spcBef>
                <a:spcPts val="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mn-lt"/>
                <a:ea typeface="+mn-ea"/>
                <a:cs typeface="Arial Narrow" panose="020B0604020202020204" pitchFamily="34" charset="0"/>
              </a:rPr>
              <a:t>CURATED DATA </a:t>
            </a:r>
          </a:p>
          <a:p>
            <a:pPr marL="458788" marR="0" lvl="1" indent="0" defTabSz="914400" rtl="0" eaLnBrk="1" fontAlgn="auto" latinLnBrk="0" hangingPunct="1">
              <a:lnSpc>
                <a:spcPts val="4000"/>
              </a:lnSpc>
              <a:spcBef>
                <a:spcPts val="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mn-lt"/>
                <a:ea typeface="+mn-ea"/>
                <a:cs typeface="Arial Narrow" panose="020B0604020202020204" pitchFamily="34" charset="0"/>
              </a:rPr>
              <a:t>ENTERPRISE</a:t>
            </a:r>
          </a:p>
          <a:p>
            <a:pPr marL="458788" marR="0" lvl="1"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prstClr val="white"/>
              </a:solidFill>
              <a:effectLst/>
              <a:uLnTx/>
              <a:uFillTx/>
              <a:latin typeface="+mn-lt"/>
              <a:ea typeface="+mn-ea"/>
              <a:cs typeface="Arial Narrow" panose="020B0604020202020204" pitchFamily="34" charset="0"/>
            </a:endParaRPr>
          </a:p>
          <a:p>
            <a:pPr marL="458788" marR="0" lvl="1" indent="0"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white"/>
                </a:solidFill>
                <a:effectLst/>
                <a:uLnTx/>
                <a:uFillTx/>
                <a:latin typeface="+mn-lt"/>
                <a:ea typeface="+mn-ea"/>
                <a:cs typeface="Arial Narrow" panose="020B0604020202020204" pitchFamily="34" charset="0"/>
              </a:rPr>
              <a:t>The Census Bureau </a:t>
            </a:r>
            <a:br>
              <a:rPr kumimoji="0" lang="en-US" sz="2800" b="0" i="1" u="none" strike="noStrike" kern="1200" cap="none" spc="0" normalizeH="0" baseline="0" noProof="0" dirty="0">
                <a:ln>
                  <a:noFill/>
                </a:ln>
                <a:solidFill>
                  <a:prstClr val="white"/>
                </a:solidFill>
                <a:effectLst/>
                <a:uLnTx/>
                <a:uFillTx/>
                <a:latin typeface="+mn-lt"/>
                <a:ea typeface="+mn-ea"/>
                <a:cs typeface="Arial Narrow" panose="020B0604020202020204" pitchFamily="34" charset="0"/>
              </a:rPr>
            </a:br>
            <a:r>
              <a:rPr kumimoji="0" lang="en-US" sz="2800" b="0" i="1" u="none" strike="noStrike" kern="1200" cap="none" spc="0" normalizeH="0" baseline="0" noProof="0" dirty="0">
                <a:ln>
                  <a:noFill/>
                </a:ln>
                <a:solidFill>
                  <a:prstClr val="white"/>
                </a:solidFill>
                <a:effectLst/>
                <a:uLnTx/>
                <a:uFillTx/>
                <a:latin typeface="+mn-lt"/>
                <a:ea typeface="+mn-ea"/>
                <a:cs typeface="Arial Narrow" panose="020B0604020202020204" pitchFamily="34" charset="0"/>
              </a:rPr>
              <a:t>of the Future</a:t>
            </a:r>
          </a:p>
          <a:p>
            <a:pPr marL="342900" marR="0" lvl="1" indent="-342900" algn="ctr"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Arial Narrow" panose="020B0604020202020204" pitchFamily="34" charset="0"/>
            </a:endParaRPr>
          </a:p>
        </p:txBody>
      </p:sp>
      <p:sp>
        <p:nvSpPr>
          <p:cNvPr id="11" name="Content Placeholder 2">
            <a:extLst>
              <a:ext uri="{FF2B5EF4-FFF2-40B4-BE49-F238E27FC236}">
                <a16:creationId xmlns:a16="http://schemas.microsoft.com/office/drawing/2014/main" id="{72EB9949-4D14-9B49-4E11-9E8682DA15F6}"/>
              </a:ext>
            </a:extLst>
          </p:cNvPr>
          <p:cNvSpPr txBox="1">
            <a:spLocks/>
          </p:cNvSpPr>
          <p:nvPr/>
        </p:nvSpPr>
        <p:spPr>
          <a:xfrm>
            <a:off x="8421197" y="3736171"/>
            <a:ext cx="3396342" cy="24588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8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endParaRPr>
          </a:p>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mn-lt"/>
                <a:ea typeface="+mn-ea"/>
                <a:cs typeface="Arial Narrow" panose="020B0604020202020204" pitchFamily="34" charset="0"/>
              </a:rPr>
              <a:t>Exploits multiple data sources, from sample surveys, censuses, and other official administrative and third-party data, which can provide more robust, timely, and comprehensive measures when combined. </a:t>
            </a:r>
          </a:p>
        </p:txBody>
      </p:sp>
      <p:cxnSp>
        <p:nvCxnSpPr>
          <p:cNvPr id="8" name="Straight Connector 7">
            <a:extLst>
              <a:ext uri="{FF2B5EF4-FFF2-40B4-BE49-F238E27FC236}">
                <a16:creationId xmlns:a16="http://schemas.microsoft.com/office/drawing/2014/main" id="{1FAD865D-25C2-D364-6AF0-934A6F6BB67A}"/>
              </a:ext>
            </a:extLst>
          </p:cNvPr>
          <p:cNvCxnSpPr>
            <a:cxnSpLocks/>
          </p:cNvCxnSpPr>
          <p:nvPr/>
        </p:nvCxnSpPr>
        <p:spPr>
          <a:xfrm flipV="1">
            <a:off x="8043855" y="4853445"/>
            <a:ext cx="914400" cy="13756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72975BB-3F7B-3990-0901-29D876E49CD3}"/>
              </a:ext>
            </a:extLst>
          </p:cNvPr>
          <p:cNvCxnSpPr/>
          <p:nvPr/>
        </p:nvCxnSpPr>
        <p:spPr>
          <a:xfrm>
            <a:off x="8258175" y="4271963"/>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00AADB-B4A6-D29C-2F1C-C6DA8E55ED8D}"/>
              </a:ext>
            </a:extLst>
          </p:cNvPr>
          <p:cNvCxnSpPr>
            <a:cxnSpLocks/>
          </p:cNvCxnSpPr>
          <p:nvPr/>
        </p:nvCxnSpPr>
        <p:spPr>
          <a:xfrm>
            <a:off x="8144122" y="4104294"/>
            <a:ext cx="914400" cy="1439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FB5E125-2AFC-D65D-AE50-CC20E3CDEFD5}"/>
              </a:ext>
            </a:extLst>
          </p:cNvPr>
          <p:cNvCxnSpPr>
            <a:cxnSpLocks/>
          </p:cNvCxnSpPr>
          <p:nvPr/>
        </p:nvCxnSpPr>
        <p:spPr>
          <a:xfrm flipV="1">
            <a:off x="8184350" y="3900488"/>
            <a:ext cx="0" cy="23286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401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Logo&#10;&#10;Description automatically generated">
            <a:extLst>
              <a:ext uri="{FF2B5EF4-FFF2-40B4-BE49-F238E27FC236}">
                <a16:creationId xmlns:a16="http://schemas.microsoft.com/office/drawing/2014/main" id="{0CA57ABC-4E2A-E5E1-3027-8244DD50A101}"/>
              </a:ext>
            </a:extLst>
          </p:cNvPr>
          <p:cNvPicPr>
            <a:picLocks noChangeAspect="1"/>
          </p:cNvPicPr>
          <p:nvPr/>
        </p:nvPicPr>
        <p:blipFill rotWithShape="1">
          <a:blip r:embed="rId3"/>
          <a:srcRect t="9091" r="13818"/>
          <a:stretch/>
        </p:blipFill>
        <p:spPr>
          <a:xfrm>
            <a:off x="3523488" y="0"/>
            <a:ext cx="8668512" cy="6871144"/>
          </a:xfrm>
          <a:prstGeom prst="rect">
            <a:avLst/>
          </a:prstGeom>
          <a:solidFill>
            <a:srgbClr val="7EACBA"/>
          </a:solidFill>
        </p:spPr>
      </p:pic>
      <p:sp>
        <p:nvSpPr>
          <p:cNvPr id="109" name="Rectangle 10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E80B3850-C3B1-5893-CC60-0C7920B99E6E}"/>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3600" dirty="0">
                <a:solidFill>
                  <a:schemeClr val="tx1"/>
                </a:solidFill>
                <a:latin typeface="+mj-lt"/>
              </a:rPr>
              <a:t>Flipping the Focus</a:t>
            </a:r>
          </a:p>
        </p:txBody>
      </p:sp>
      <p:sp>
        <p:nvSpPr>
          <p:cNvPr id="111" name="Rectangle 11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E93F9E5F-D8D4-FB3D-F420-2F0A12B2EF7D}"/>
              </a:ext>
            </a:extLst>
          </p:cNvPr>
          <p:cNvSpPr txBox="1">
            <a:spLocks/>
          </p:cNvSpPr>
          <p:nvPr/>
        </p:nvSpPr>
        <p:spPr>
          <a:xfrm>
            <a:off x="371094" y="2718054"/>
            <a:ext cx="3438906" cy="320725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Determine what information stakeholders need to reach their objectives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From there, shape the statistical products to be developed </a:t>
            </a:r>
          </a:p>
        </p:txBody>
      </p:sp>
    </p:spTree>
    <p:extLst>
      <p:ext uri="{BB962C8B-B14F-4D97-AF65-F5344CB8AC3E}">
        <p14:creationId xmlns:p14="http://schemas.microsoft.com/office/powerpoint/2010/main" val="3569455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Arc 65">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FF88A8E-E6E4-0974-7103-303CA2623C2F}"/>
              </a:ext>
            </a:extLst>
          </p:cNvPr>
          <p:cNvSpPr>
            <a:spLocks noGrp="1"/>
          </p:cNvSpPr>
          <p:nvPr>
            <p:ph type="title"/>
          </p:nvPr>
        </p:nvSpPr>
        <p:spPr>
          <a:xfrm>
            <a:off x="892817" y="1370171"/>
            <a:ext cx="4425551" cy="2387600"/>
          </a:xfrm>
        </p:spPr>
        <p:txBody>
          <a:bodyPr vert="horz" lIns="91440" tIns="45720" rIns="91440" bIns="45720" rtlCol="0" anchor="b">
            <a:normAutofit/>
          </a:bodyPr>
          <a:lstStyle/>
          <a:p>
            <a:r>
              <a:rPr lang="en-US" sz="5100" dirty="0">
                <a:solidFill>
                  <a:srgbClr val="FFFFFF"/>
                </a:solidFill>
                <a:latin typeface="+mj-lt"/>
              </a:rPr>
              <a:t>Statistical Product First Approach</a:t>
            </a:r>
          </a:p>
        </p:txBody>
      </p:sp>
      <p:sp>
        <p:nvSpPr>
          <p:cNvPr id="68" name="Oval 67">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0895976" y="2130090"/>
            <a:ext cx="457824" cy="4454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813872" y="3116072"/>
            <a:ext cx="4378128" cy="3741928"/>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499731" y="1"/>
            <a:ext cx="4208478" cy="367828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Business Growth with solid fill">
            <a:extLst>
              <a:ext uri="{FF2B5EF4-FFF2-40B4-BE49-F238E27FC236}">
                <a16:creationId xmlns:a16="http://schemas.microsoft.com/office/drawing/2014/main" id="{6ECA2FDB-695A-3558-E360-20C5E7F9FA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9286" y="270180"/>
            <a:ext cx="2709367" cy="270936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sp>
        <p:nvSpPr>
          <p:cNvPr id="5" name="TextBox 4">
            <a:extLst>
              <a:ext uri="{FF2B5EF4-FFF2-40B4-BE49-F238E27FC236}">
                <a16:creationId xmlns:a16="http://schemas.microsoft.com/office/drawing/2014/main" id="{012A5407-26F3-150B-BEC8-6F0636F3DD55}"/>
              </a:ext>
            </a:extLst>
          </p:cNvPr>
          <p:cNvSpPr txBox="1">
            <a:spLocks/>
          </p:cNvSpPr>
          <p:nvPr/>
        </p:nvSpPr>
        <p:spPr>
          <a:xfrm>
            <a:off x="892817" y="3849845"/>
            <a:ext cx="4425551" cy="1881751"/>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09F42B02-8550-CE9A-CFEC-31F29E54E5A4}"/>
              </a:ext>
            </a:extLst>
          </p:cNvPr>
          <p:cNvSpPr>
            <a:spLocks noGrp="1"/>
          </p:cNvSpPr>
          <p:nvPr>
            <p:ph type="sldNum" sz="quarter" idx="12"/>
          </p:nvPr>
        </p:nvSpPr>
        <p:spPr/>
        <p:txBody>
          <a:bodyPr/>
          <a:lstStyle/>
          <a:p>
            <a:fld id="{E071530C-E93F-2645-8BBC-5D14EC4B53F2}" type="slidenum">
              <a:rPr lang="en-US" smtClean="0"/>
              <a:pPr/>
              <a:t>4</a:t>
            </a:fld>
            <a:endParaRPr lang="en-US"/>
          </a:p>
        </p:txBody>
      </p:sp>
      <p:sp>
        <p:nvSpPr>
          <p:cNvPr id="6" name="TextBox 5">
            <a:extLst>
              <a:ext uri="{FF2B5EF4-FFF2-40B4-BE49-F238E27FC236}">
                <a16:creationId xmlns:a16="http://schemas.microsoft.com/office/drawing/2014/main" id="{0CDD8817-4F20-F2D6-FF68-5E11D81A63CB}"/>
              </a:ext>
            </a:extLst>
          </p:cNvPr>
          <p:cNvSpPr txBox="1"/>
          <p:nvPr/>
        </p:nvSpPr>
        <p:spPr>
          <a:xfrm>
            <a:off x="8638063" y="4386036"/>
            <a:ext cx="3233347" cy="1569660"/>
          </a:xfrm>
          <a:prstGeom prst="rect">
            <a:avLst/>
          </a:prstGeom>
          <a:noFill/>
        </p:spPr>
        <p:txBody>
          <a:bodyPr wrap="square" rtlCol="0">
            <a:spAutoFit/>
          </a:bodyPr>
          <a:lstStyle/>
          <a:p>
            <a:r>
              <a:rPr lang="en-US" sz="4800" b="1" dirty="0">
                <a:latin typeface="+mj-lt"/>
              </a:rPr>
              <a:t>Shifting the Paradigm</a:t>
            </a:r>
          </a:p>
        </p:txBody>
      </p:sp>
    </p:spTree>
    <p:extLst>
      <p:ext uri="{BB962C8B-B14F-4D97-AF65-F5344CB8AC3E}">
        <p14:creationId xmlns:p14="http://schemas.microsoft.com/office/powerpoint/2010/main" val="1527113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D5AE-323E-4719-B11F-86AB416AC9A3}"/>
              </a:ext>
            </a:extLst>
          </p:cNvPr>
          <p:cNvSpPr>
            <a:spLocks noGrp="1"/>
          </p:cNvSpPr>
          <p:nvPr>
            <p:ph type="title"/>
          </p:nvPr>
        </p:nvSpPr>
        <p:spPr>
          <a:xfrm>
            <a:off x="337458" y="151646"/>
            <a:ext cx="11854542" cy="884367"/>
          </a:xfrm>
        </p:spPr>
        <p:txBody>
          <a:bodyPr>
            <a:noAutofit/>
          </a:bodyPr>
          <a:lstStyle/>
          <a:p>
            <a:r>
              <a:rPr lang="en-US" sz="4800" dirty="0">
                <a:latin typeface="+mj-lt"/>
              </a:rPr>
              <a:t>What are some purposes and uses? </a:t>
            </a:r>
            <a:endParaRPr lang="en-US" sz="4400" b="0" dirty="0">
              <a:latin typeface="+mj-lt"/>
            </a:endParaRPr>
          </a:p>
        </p:txBody>
      </p:sp>
      <p:sp>
        <p:nvSpPr>
          <p:cNvPr id="4" name="Slide Number Placeholder 3">
            <a:extLst>
              <a:ext uri="{FF2B5EF4-FFF2-40B4-BE49-F238E27FC236}">
                <a16:creationId xmlns:a16="http://schemas.microsoft.com/office/drawing/2014/main" id="{1E2ECE13-41E5-6462-A9CD-EDED73553EAB}"/>
              </a:ext>
            </a:extLst>
          </p:cNvPr>
          <p:cNvSpPr>
            <a:spLocks noGrp="1"/>
          </p:cNvSpPr>
          <p:nvPr>
            <p:ph type="sldNum" sz="quarter" idx="12"/>
          </p:nvPr>
        </p:nvSpPr>
        <p:spPr/>
        <p:txBody>
          <a:bodyPr/>
          <a:lstStyle/>
          <a:p>
            <a:fld id="{E071530C-E93F-2645-8BBC-5D14EC4B53F2}" type="slidenum">
              <a:rPr lang="en-US" smtClean="0"/>
              <a:t>5</a:t>
            </a:fld>
            <a:endParaRPr lang="en-US"/>
          </a:p>
        </p:txBody>
      </p:sp>
      <p:pic>
        <p:nvPicPr>
          <p:cNvPr id="3" name="Picture 2">
            <a:extLst>
              <a:ext uri="{FF2B5EF4-FFF2-40B4-BE49-F238E27FC236}">
                <a16:creationId xmlns:a16="http://schemas.microsoft.com/office/drawing/2014/main" id="{FF68BE72-4A3E-BC53-6A26-7ABF8E7E29A9}"/>
              </a:ext>
            </a:extLst>
          </p:cNvPr>
          <p:cNvPicPr>
            <a:picLocks noChangeAspect="1"/>
          </p:cNvPicPr>
          <p:nvPr/>
        </p:nvPicPr>
        <p:blipFill>
          <a:blip r:embed="rId3">
            <a:biLevel thresh="25000"/>
          </a:blip>
          <a:stretch>
            <a:fillRect/>
          </a:stretch>
        </p:blipFill>
        <p:spPr>
          <a:xfrm>
            <a:off x="5852497" y="5545593"/>
            <a:ext cx="1097280" cy="1097280"/>
          </a:xfrm>
          <a:prstGeom prst="rect">
            <a:avLst/>
          </a:prstGeom>
        </p:spPr>
      </p:pic>
      <p:sp>
        <p:nvSpPr>
          <p:cNvPr id="5" name="TextBox 4">
            <a:extLst>
              <a:ext uri="{FF2B5EF4-FFF2-40B4-BE49-F238E27FC236}">
                <a16:creationId xmlns:a16="http://schemas.microsoft.com/office/drawing/2014/main" id="{D30E3C1B-236A-6EC9-0585-1BE6F53A4494}"/>
              </a:ext>
            </a:extLst>
          </p:cNvPr>
          <p:cNvSpPr txBox="1"/>
          <p:nvPr/>
        </p:nvSpPr>
        <p:spPr>
          <a:xfrm>
            <a:off x="558800" y="1228623"/>
            <a:ext cx="10795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E7C31"/>
                </a:solidFill>
                <a:effectLst/>
                <a:uLnTx/>
                <a:uFillTx/>
                <a:latin typeface="Calibri" panose="020F0502020204030204"/>
                <a:ea typeface="+mn-ea"/>
                <a:cs typeface="+mn-cs"/>
              </a:rPr>
              <a:t>Creating products to meet data user needs</a:t>
            </a:r>
          </a:p>
        </p:txBody>
      </p:sp>
      <p:pic>
        <p:nvPicPr>
          <p:cNvPr id="7" name="Graphic 6" descr="Man With Pram with solid fill">
            <a:extLst>
              <a:ext uri="{FF2B5EF4-FFF2-40B4-BE49-F238E27FC236}">
                <a16:creationId xmlns:a16="http://schemas.microsoft.com/office/drawing/2014/main" id="{ECD3F925-D2E3-1A8F-2477-5C50F6030F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7667" y="2072351"/>
            <a:ext cx="914400" cy="914400"/>
          </a:xfrm>
          <a:prstGeom prst="rect">
            <a:avLst/>
          </a:prstGeom>
        </p:spPr>
      </p:pic>
      <p:pic>
        <p:nvPicPr>
          <p:cNvPr id="10" name="Graphic 9" descr="Family with two children with solid fill">
            <a:extLst>
              <a:ext uri="{FF2B5EF4-FFF2-40B4-BE49-F238E27FC236}">
                <a16:creationId xmlns:a16="http://schemas.microsoft.com/office/drawing/2014/main" id="{900144EF-BF5F-F5F9-E939-B95A0442C6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7152" y="2095290"/>
            <a:ext cx="1005840" cy="1005840"/>
          </a:xfrm>
          <a:prstGeom prst="rect">
            <a:avLst/>
          </a:prstGeom>
        </p:spPr>
      </p:pic>
      <p:pic>
        <p:nvPicPr>
          <p:cNvPr id="11" name="Graphic 10" descr="Bank with solid fill">
            <a:extLst>
              <a:ext uri="{FF2B5EF4-FFF2-40B4-BE49-F238E27FC236}">
                <a16:creationId xmlns:a16="http://schemas.microsoft.com/office/drawing/2014/main" id="{D977F15C-9AE2-0DD1-1430-F61F5EDA46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99635" y="2111209"/>
            <a:ext cx="914400" cy="914400"/>
          </a:xfrm>
          <a:prstGeom prst="rect">
            <a:avLst/>
          </a:prstGeom>
        </p:spPr>
      </p:pic>
      <p:pic>
        <p:nvPicPr>
          <p:cNvPr id="12" name="Graphic 11" descr="Wireless router with solid fill">
            <a:extLst>
              <a:ext uri="{FF2B5EF4-FFF2-40B4-BE49-F238E27FC236}">
                <a16:creationId xmlns:a16="http://schemas.microsoft.com/office/drawing/2014/main" id="{8E736852-55C4-46C7-786D-B76C26BBFA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64" y="5599444"/>
            <a:ext cx="914400" cy="914400"/>
          </a:xfrm>
          <a:prstGeom prst="rect">
            <a:avLst/>
          </a:prstGeom>
        </p:spPr>
      </p:pic>
      <p:pic>
        <p:nvPicPr>
          <p:cNvPr id="18" name="Picture 2" descr="Village pueblo Icon for village, pueblo, thorp, suburb, homegrown, hut, farm, country side, tree, mountain Cultivated stock vector">
            <a:extLst>
              <a:ext uri="{FF2B5EF4-FFF2-40B4-BE49-F238E27FC236}">
                <a16:creationId xmlns:a16="http://schemas.microsoft.com/office/drawing/2014/main" id="{6EF563E0-3F6B-55BF-B47F-D0A240FBE561}"/>
              </a:ext>
            </a:extLst>
          </p:cNvPr>
          <p:cNvPicPr>
            <a:picLocks noChangeArrowheads="1"/>
          </p:cNvPicPr>
          <p:nvPr/>
        </p:nvPicPr>
        <p:blipFill rotWithShape="1">
          <a:blip r:embed="rId12">
            <a:extLst>
              <a:ext uri="{28A0092B-C50C-407E-A947-70E740481C1C}">
                <a14:useLocalDpi xmlns:a14="http://schemas.microsoft.com/office/drawing/2010/main"/>
              </a:ext>
            </a:extLst>
          </a:blip>
          <a:srcRect/>
          <a:stretch/>
        </p:blipFill>
        <p:spPr bwMode="auto">
          <a:xfrm>
            <a:off x="989893" y="3362526"/>
            <a:ext cx="806070" cy="83189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563C677-D0A1-9FC1-DE4D-1C4D01175BEB}"/>
              </a:ext>
            </a:extLst>
          </p:cNvPr>
          <p:cNvPicPr>
            <a:picLocks noChangeAspect="1"/>
          </p:cNvPicPr>
          <p:nvPr/>
        </p:nvPicPr>
        <p:blipFill>
          <a:blip r:embed="rId13"/>
          <a:stretch>
            <a:fillRect/>
          </a:stretch>
        </p:blipFill>
        <p:spPr>
          <a:xfrm>
            <a:off x="1720035" y="4450553"/>
            <a:ext cx="914400" cy="898954"/>
          </a:xfrm>
          <a:prstGeom prst="rect">
            <a:avLst/>
          </a:prstGeom>
        </p:spPr>
      </p:pic>
      <p:pic>
        <p:nvPicPr>
          <p:cNvPr id="20" name="Graphic 19" descr="Luggage with solid fill">
            <a:extLst>
              <a:ext uri="{FF2B5EF4-FFF2-40B4-BE49-F238E27FC236}">
                <a16:creationId xmlns:a16="http://schemas.microsoft.com/office/drawing/2014/main" id="{209479D4-6F38-A233-F03F-C56E5A5B1245}"/>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10399635" y="3280025"/>
            <a:ext cx="914400" cy="914400"/>
          </a:xfrm>
          <a:prstGeom prst="rect">
            <a:avLst/>
          </a:prstGeom>
        </p:spPr>
      </p:pic>
      <p:pic>
        <p:nvPicPr>
          <p:cNvPr id="21" name="Picture 26" descr="Social colorful nation of diversity flower logo icon  equity and inclusion icon stock illustrations">
            <a:extLst>
              <a:ext uri="{FF2B5EF4-FFF2-40B4-BE49-F238E27FC236}">
                <a16:creationId xmlns:a16="http://schemas.microsoft.com/office/drawing/2014/main" id="{52AF7D8A-4863-9456-FDBC-04C8EF841DB3}"/>
              </a:ext>
            </a:extLst>
          </p:cNvPr>
          <p:cNvPicPr>
            <a:picLocks noChangeAspect="1" noChangeArrowheads="1"/>
          </p:cNvPicPr>
          <p:nvPr/>
        </p:nvPicPr>
        <p:blipFill>
          <a:blip r:embed="rId16">
            <a:biLevel thresh="75000"/>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826511" y="2019547"/>
            <a:ext cx="914400" cy="912921"/>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Siren with solid fill">
            <a:extLst>
              <a:ext uri="{FF2B5EF4-FFF2-40B4-BE49-F238E27FC236}">
                <a16:creationId xmlns:a16="http://schemas.microsoft.com/office/drawing/2014/main" id="{E86C3152-7684-BA14-416D-648CF040C52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55990" y="5635587"/>
            <a:ext cx="914400" cy="914400"/>
          </a:xfrm>
          <a:prstGeom prst="rect">
            <a:avLst/>
          </a:prstGeom>
        </p:spPr>
      </p:pic>
      <p:pic>
        <p:nvPicPr>
          <p:cNvPr id="33" name="Graphic 32" descr="Move with solid fill">
            <a:extLst>
              <a:ext uri="{FF2B5EF4-FFF2-40B4-BE49-F238E27FC236}">
                <a16:creationId xmlns:a16="http://schemas.microsoft.com/office/drawing/2014/main" id="{DA0B6978-DFF7-073E-7F68-123A48D8916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439400" y="5610529"/>
            <a:ext cx="914400" cy="914400"/>
          </a:xfrm>
          <a:prstGeom prst="rect">
            <a:avLst/>
          </a:prstGeom>
        </p:spPr>
      </p:pic>
      <p:pic>
        <p:nvPicPr>
          <p:cNvPr id="34" name="Picture 33">
            <a:extLst>
              <a:ext uri="{FF2B5EF4-FFF2-40B4-BE49-F238E27FC236}">
                <a16:creationId xmlns:a16="http://schemas.microsoft.com/office/drawing/2014/main" id="{4BDDDCFC-C4F2-1E51-E48F-A364ED13E5AF}"/>
              </a:ext>
            </a:extLst>
          </p:cNvPr>
          <p:cNvPicPr>
            <a:picLocks noChangeAspect="1"/>
          </p:cNvPicPr>
          <p:nvPr/>
        </p:nvPicPr>
        <p:blipFill>
          <a:blip r:embed="rId22">
            <a:biLevel thresh="25000"/>
          </a:blip>
          <a:stretch>
            <a:fillRect/>
          </a:stretch>
        </p:blipFill>
        <p:spPr>
          <a:xfrm>
            <a:off x="7921590" y="5787445"/>
            <a:ext cx="1218047" cy="640080"/>
          </a:xfrm>
          <a:prstGeom prst="rect">
            <a:avLst/>
          </a:prstGeom>
        </p:spPr>
      </p:pic>
      <p:pic>
        <p:nvPicPr>
          <p:cNvPr id="35" name="Picture 34">
            <a:extLst>
              <a:ext uri="{FF2B5EF4-FFF2-40B4-BE49-F238E27FC236}">
                <a16:creationId xmlns:a16="http://schemas.microsoft.com/office/drawing/2014/main" id="{B6167EF0-278A-28A3-D3D4-17BCCA7711CB}"/>
              </a:ext>
            </a:extLst>
          </p:cNvPr>
          <p:cNvPicPr>
            <a:picLocks noChangeAspect="1"/>
          </p:cNvPicPr>
          <p:nvPr/>
        </p:nvPicPr>
        <p:blipFill rotWithShape="1">
          <a:blip r:embed="rId23">
            <a:extLst>
              <a:ext uri="{28A0092B-C50C-407E-A947-70E740481C1C}">
                <a14:useLocalDpi xmlns:a14="http://schemas.microsoft.com/office/drawing/2010/main"/>
              </a:ext>
            </a:extLst>
          </a:blip>
          <a:srcRect/>
          <a:stretch/>
        </p:blipFill>
        <p:spPr>
          <a:xfrm>
            <a:off x="6196139" y="3352399"/>
            <a:ext cx="823314" cy="822960"/>
          </a:xfrm>
          <a:prstGeom prst="rect">
            <a:avLst/>
          </a:prstGeom>
        </p:spPr>
      </p:pic>
      <p:pic>
        <p:nvPicPr>
          <p:cNvPr id="36" name="Picture 35">
            <a:extLst>
              <a:ext uri="{FF2B5EF4-FFF2-40B4-BE49-F238E27FC236}">
                <a16:creationId xmlns:a16="http://schemas.microsoft.com/office/drawing/2014/main" id="{4BA678A8-079B-D2FA-2B81-C84AEDEE25DD}"/>
              </a:ext>
            </a:extLst>
          </p:cNvPr>
          <p:cNvPicPr>
            <a:picLocks noChangeAspect="1"/>
          </p:cNvPicPr>
          <p:nvPr/>
        </p:nvPicPr>
        <p:blipFill rotWithShape="1">
          <a:blip r:embed="rId24">
            <a:extLst>
              <a:ext uri="{28A0092B-C50C-407E-A947-70E740481C1C}">
                <a14:useLocalDpi xmlns:a14="http://schemas.microsoft.com/office/drawing/2010/main"/>
              </a:ext>
            </a:extLst>
          </a:blip>
          <a:srcRect/>
          <a:stretch/>
        </p:blipFill>
        <p:spPr>
          <a:xfrm>
            <a:off x="7863520" y="2188579"/>
            <a:ext cx="883620" cy="731520"/>
          </a:xfrm>
          <a:prstGeom prst="rect">
            <a:avLst/>
          </a:prstGeom>
        </p:spPr>
      </p:pic>
      <p:pic>
        <p:nvPicPr>
          <p:cNvPr id="37" name="Picture 36">
            <a:extLst>
              <a:ext uri="{FF2B5EF4-FFF2-40B4-BE49-F238E27FC236}">
                <a16:creationId xmlns:a16="http://schemas.microsoft.com/office/drawing/2014/main" id="{A13E995B-8B3B-350F-CAD9-802D21441418}"/>
              </a:ext>
            </a:extLst>
          </p:cNvPr>
          <p:cNvPicPr>
            <a:picLocks noChangeAspect="1"/>
          </p:cNvPicPr>
          <p:nvPr/>
        </p:nvPicPr>
        <p:blipFill rotWithShape="1">
          <a:blip r:embed="rId25">
            <a:biLevel thresh="25000"/>
            <a:extLst>
              <a:ext uri="{28A0092B-C50C-407E-A947-70E740481C1C}">
                <a14:useLocalDpi xmlns:a14="http://schemas.microsoft.com/office/drawing/2010/main"/>
              </a:ext>
            </a:extLst>
          </a:blip>
          <a:srcRect/>
          <a:stretch/>
        </p:blipFill>
        <p:spPr>
          <a:xfrm>
            <a:off x="6587354" y="4436912"/>
            <a:ext cx="1005840" cy="880545"/>
          </a:xfrm>
          <a:prstGeom prst="rect">
            <a:avLst/>
          </a:prstGeom>
        </p:spPr>
      </p:pic>
      <p:pic>
        <p:nvPicPr>
          <p:cNvPr id="38" name="Picture 37">
            <a:extLst>
              <a:ext uri="{FF2B5EF4-FFF2-40B4-BE49-F238E27FC236}">
                <a16:creationId xmlns:a16="http://schemas.microsoft.com/office/drawing/2014/main" id="{9F5346AD-9520-93C6-A6D3-6377E05DE119}"/>
              </a:ext>
            </a:extLst>
          </p:cNvPr>
          <p:cNvPicPr>
            <a:picLocks noChangeAspect="1"/>
          </p:cNvPicPr>
          <p:nvPr/>
        </p:nvPicPr>
        <p:blipFill rotWithShape="1">
          <a:blip r:embed="rId26">
            <a:extLst>
              <a:ext uri="{28A0092B-C50C-407E-A947-70E740481C1C}">
                <a14:useLocalDpi xmlns:a14="http://schemas.microsoft.com/office/drawing/2010/main"/>
              </a:ext>
            </a:extLst>
          </a:blip>
          <a:srcRect/>
          <a:stretch/>
        </p:blipFill>
        <p:spPr>
          <a:xfrm>
            <a:off x="8496918" y="3323605"/>
            <a:ext cx="767171" cy="822960"/>
          </a:xfrm>
          <a:prstGeom prst="rect">
            <a:avLst/>
          </a:prstGeom>
        </p:spPr>
      </p:pic>
      <p:pic>
        <p:nvPicPr>
          <p:cNvPr id="39" name="Picture 38">
            <a:extLst>
              <a:ext uri="{FF2B5EF4-FFF2-40B4-BE49-F238E27FC236}">
                <a16:creationId xmlns:a16="http://schemas.microsoft.com/office/drawing/2014/main" id="{CDD8F946-A181-FCD4-F0AF-8C3AB86E5A3E}"/>
              </a:ext>
            </a:extLst>
          </p:cNvPr>
          <p:cNvPicPr>
            <a:picLocks noChangeAspect="1"/>
          </p:cNvPicPr>
          <p:nvPr/>
        </p:nvPicPr>
        <p:blipFill>
          <a:blip r:embed="rId27">
            <a:biLevel thresh="25000"/>
          </a:blip>
          <a:stretch>
            <a:fillRect/>
          </a:stretch>
        </p:blipFill>
        <p:spPr>
          <a:xfrm>
            <a:off x="9477960" y="4408578"/>
            <a:ext cx="1005840" cy="1005840"/>
          </a:xfrm>
          <a:prstGeom prst="rect">
            <a:avLst/>
          </a:prstGeom>
        </p:spPr>
      </p:pic>
      <p:pic>
        <p:nvPicPr>
          <p:cNvPr id="40" name="Picture 39">
            <a:extLst>
              <a:ext uri="{FF2B5EF4-FFF2-40B4-BE49-F238E27FC236}">
                <a16:creationId xmlns:a16="http://schemas.microsoft.com/office/drawing/2014/main" id="{4F35B7F9-9BA8-3608-3AB7-57922A582A53}"/>
              </a:ext>
            </a:extLst>
          </p:cNvPr>
          <p:cNvPicPr>
            <a:picLocks noChangeAspect="1"/>
          </p:cNvPicPr>
          <p:nvPr/>
        </p:nvPicPr>
        <p:blipFill>
          <a:blip r:embed="rId28"/>
          <a:stretch>
            <a:fillRect/>
          </a:stretch>
        </p:blipFill>
        <p:spPr>
          <a:xfrm>
            <a:off x="3969963" y="4574373"/>
            <a:ext cx="914400" cy="769587"/>
          </a:xfrm>
          <a:prstGeom prst="rect">
            <a:avLst/>
          </a:prstGeom>
        </p:spPr>
      </p:pic>
      <p:pic>
        <p:nvPicPr>
          <p:cNvPr id="41" name="Picture 40">
            <a:extLst>
              <a:ext uri="{FF2B5EF4-FFF2-40B4-BE49-F238E27FC236}">
                <a16:creationId xmlns:a16="http://schemas.microsoft.com/office/drawing/2014/main" id="{F4DAA039-2D8E-BCE9-2572-F14967CE689C}"/>
              </a:ext>
            </a:extLst>
          </p:cNvPr>
          <p:cNvPicPr>
            <a:picLocks noChangeAspect="1"/>
          </p:cNvPicPr>
          <p:nvPr/>
        </p:nvPicPr>
        <p:blipFill>
          <a:blip r:embed="rId29">
            <a:biLevel thresh="50000"/>
          </a:blip>
          <a:stretch>
            <a:fillRect/>
          </a:stretch>
        </p:blipFill>
        <p:spPr>
          <a:xfrm>
            <a:off x="3442999" y="3332529"/>
            <a:ext cx="873660" cy="914400"/>
          </a:xfrm>
          <a:prstGeom prst="rect">
            <a:avLst/>
          </a:prstGeom>
        </p:spPr>
      </p:pic>
      <p:sp>
        <p:nvSpPr>
          <p:cNvPr id="43" name="TextBox 42">
            <a:extLst>
              <a:ext uri="{FF2B5EF4-FFF2-40B4-BE49-F238E27FC236}">
                <a16:creationId xmlns:a16="http://schemas.microsoft.com/office/drawing/2014/main" id="{42133102-52F7-9521-A0E1-47E99B8C19E1}"/>
              </a:ext>
            </a:extLst>
          </p:cNvPr>
          <p:cNvSpPr txBox="1"/>
          <p:nvPr/>
        </p:nvSpPr>
        <p:spPr>
          <a:xfrm>
            <a:off x="1382098" y="5240812"/>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Climate Change</a:t>
            </a:r>
          </a:p>
        </p:txBody>
      </p:sp>
      <p:sp>
        <p:nvSpPr>
          <p:cNvPr id="44" name="TextBox 43">
            <a:extLst>
              <a:ext uri="{FF2B5EF4-FFF2-40B4-BE49-F238E27FC236}">
                <a16:creationId xmlns:a16="http://schemas.microsoft.com/office/drawing/2014/main" id="{ECF03805-07BF-02BF-9D45-AB79347C0BCD}"/>
              </a:ext>
            </a:extLst>
          </p:cNvPr>
          <p:cNvSpPr txBox="1"/>
          <p:nvPr/>
        </p:nvSpPr>
        <p:spPr>
          <a:xfrm>
            <a:off x="5808228" y="5240812"/>
            <a:ext cx="223723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Workforce Automation</a:t>
            </a:r>
          </a:p>
        </p:txBody>
      </p:sp>
      <p:sp>
        <p:nvSpPr>
          <p:cNvPr id="45" name="TextBox 44">
            <a:extLst>
              <a:ext uri="{FF2B5EF4-FFF2-40B4-BE49-F238E27FC236}">
                <a16:creationId xmlns:a16="http://schemas.microsoft.com/office/drawing/2014/main" id="{B8EB554A-B92E-FFBD-BFA3-2BA2F2C6065E}"/>
              </a:ext>
            </a:extLst>
          </p:cNvPr>
          <p:cNvSpPr txBox="1"/>
          <p:nvPr/>
        </p:nvSpPr>
        <p:spPr>
          <a:xfrm>
            <a:off x="10005455" y="4089239"/>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Migration</a:t>
            </a:r>
          </a:p>
        </p:txBody>
      </p:sp>
      <p:sp>
        <p:nvSpPr>
          <p:cNvPr id="46" name="TextBox 45">
            <a:extLst>
              <a:ext uri="{FF2B5EF4-FFF2-40B4-BE49-F238E27FC236}">
                <a16:creationId xmlns:a16="http://schemas.microsoft.com/office/drawing/2014/main" id="{EC88BF70-BD4A-80E9-58A7-5FA01157504F}"/>
              </a:ext>
            </a:extLst>
          </p:cNvPr>
          <p:cNvSpPr txBox="1"/>
          <p:nvPr/>
        </p:nvSpPr>
        <p:spPr>
          <a:xfrm>
            <a:off x="7530637" y="6396098"/>
            <a:ext cx="18348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Commuting Patterns</a:t>
            </a:r>
          </a:p>
        </p:txBody>
      </p:sp>
      <p:sp>
        <p:nvSpPr>
          <p:cNvPr id="47" name="TextBox 46">
            <a:extLst>
              <a:ext uri="{FF2B5EF4-FFF2-40B4-BE49-F238E27FC236}">
                <a16:creationId xmlns:a16="http://schemas.microsoft.com/office/drawing/2014/main" id="{D4F3270B-FDC7-939C-2192-B9790D86D0C3}"/>
              </a:ext>
            </a:extLst>
          </p:cNvPr>
          <p:cNvSpPr txBox="1"/>
          <p:nvPr/>
        </p:nvSpPr>
        <p:spPr>
          <a:xfrm>
            <a:off x="8053304" y="4089239"/>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The Unhoused</a:t>
            </a:r>
          </a:p>
        </p:txBody>
      </p:sp>
      <p:sp>
        <p:nvSpPr>
          <p:cNvPr id="48" name="TextBox 47">
            <a:extLst>
              <a:ext uri="{FF2B5EF4-FFF2-40B4-BE49-F238E27FC236}">
                <a16:creationId xmlns:a16="http://schemas.microsoft.com/office/drawing/2014/main" id="{1D0B088A-B366-FF3B-71AD-DD6637537F40}"/>
              </a:ext>
            </a:extLst>
          </p:cNvPr>
          <p:cNvSpPr txBox="1"/>
          <p:nvPr/>
        </p:nvSpPr>
        <p:spPr>
          <a:xfrm>
            <a:off x="3573989" y="5240812"/>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Gig Economy</a:t>
            </a:r>
          </a:p>
        </p:txBody>
      </p:sp>
      <p:sp>
        <p:nvSpPr>
          <p:cNvPr id="49" name="TextBox 48">
            <a:extLst>
              <a:ext uri="{FF2B5EF4-FFF2-40B4-BE49-F238E27FC236}">
                <a16:creationId xmlns:a16="http://schemas.microsoft.com/office/drawing/2014/main" id="{68A930E1-F690-DB50-E2E3-1E25D18B5E5D}"/>
              </a:ext>
            </a:extLst>
          </p:cNvPr>
          <p:cNvSpPr txBox="1"/>
          <p:nvPr/>
        </p:nvSpPr>
        <p:spPr>
          <a:xfrm>
            <a:off x="5475297" y="4089239"/>
            <a:ext cx="21396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Elderly Residential Care</a:t>
            </a:r>
          </a:p>
        </p:txBody>
      </p:sp>
      <p:sp>
        <p:nvSpPr>
          <p:cNvPr id="50" name="TextBox 49">
            <a:extLst>
              <a:ext uri="{FF2B5EF4-FFF2-40B4-BE49-F238E27FC236}">
                <a16:creationId xmlns:a16="http://schemas.microsoft.com/office/drawing/2014/main" id="{9F884649-8B41-703D-F2EA-4D1CFFD22C61}"/>
              </a:ext>
            </a:extLst>
          </p:cNvPr>
          <p:cNvSpPr txBox="1"/>
          <p:nvPr/>
        </p:nvSpPr>
        <p:spPr>
          <a:xfrm>
            <a:off x="5472062" y="6396098"/>
            <a:ext cx="18348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Economic Mobility</a:t>
            </a:r>
          </a:p>
        </p:txBody>
      </p:sp>
      <p:sp>
        <p:nvSpPr>
          <p:cNvPr id="51" name="TextBox 50">
            <a:extLst>
              <a:ext uri="{FF2B5EF4-FFF2-40B4-BE49-F238E27FC236}">
                <a16:creationId xmlns:a16="http://schemas.microsoft.com/office/drawing/2014/main" id="{FE6E28A0-0F16-FF5F-C046-E02BE1D87D28}"/>
              </a:ext>
            </a:extLst>
          </p:cNvPr>
          <p:cNvSpPr txBox="1"/>
          <p:nvPr/>
        </p:nvSpPr>
        <p:spPr>
          <a:xfrm>
            <a:off x="8668823" y="5240812"/>
            <a:ext cx="21396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Differential Undercount</a:t>
            </a:r>
          </a:p>
        </p:txBody>
      </p:sp>
      <p:sp>
        <p:nvSpPr>
          <p:cNvPr id="52" name="TextBox 51">
            <a:extLst>
              <a:ext uri="{FF2B5EF4-FFF2-40B4-BE49-F238E27FC236}">
                <a16:creationId xmlns:a16="http://schemas.microsoft.com/office/drawing/2014/main" id="{5D413F52-CD47-D282-7650-923FC3D4C36B}"/>
              </a:ext>
            </a:extLst>
          </p:cNvPr>
          <p:cNvSpPr txBox="1"/>
          <p:nvPr/>
        </p:nvSpPr>
        <p:spPr>
          <a:xfrm>
            <a:off x="3020244" y="6381812"/>
            <a:ext cx="213969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Emergency Preparedness</a:t>
            </a:r>
          </a:p>
        </p:txBody>
      </p:sp>
      <p:sp>
        <p:nvSpPr>
          <p:cNvPr id="53" name="TextBox 52">
            <a:extLst>
              <a:ext uri="{FF2B5EF4-FFF2-40B4-BE49-F238E27FC236}">
                <a16:creationId xmlns:a16="http://schemas.microsoft.com/office/drawing/2014/main" id="{F2A4AA91-D747-C21F-A434-D13642E277E4}"/>
              </a:ext>
            </a:extLst>
          </p:cNvPr>
          <p:cNvSpPr txBox="1"/>
          <p:nvPr/>
        </p:nvSpPr>
        <p:spPr>
          <a:xfrm>
            <a:off x="9544760" y="6396098"/>
            <a:ext cx="21396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Changing Demographics</a:t>
            </a:r>
          </a:p>
        </p:txBody>
      </p:sp>
      <p:sp>
        <p:nvSpPr>
          <p:cNvPr id="54" name="TextBox 53">
            <a:extLst>
              <a:ext uri="{FF2B5EF4-FFF2-40B4-BE49-F238E27FC236}">
                <a16:creationId xmlns:a16="http://schemas.microsoft.com/office/drawing/2014/main" id="{0ACF83F6-038B-43B6-0617-6084EF125077}"/>
              </a:ext>
            </a:extLst>
          </p:cNvPr>
          <p:cNvSpPr txBox="1"/>
          <p:nvPr/>
        </p:nvSpPr>
        <p:spPr>
          <a:xfrm>
            <a:off x="2516290" y="4089239"/>
            <a:ext cx="25206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Vulnerable Populations</a:t>
            </a:r>
          </a:p>
        </p:txBody>
      </p:sp>
      <p:sp>
        <p:nvSpPr>
          <p:cNvPr id="55" name="TextBox 54">
            <a:extLst>
              <a:ext uri="{FF2B5EF4-FFF2-40B4-BE49-F238E27FC236}">
                <a16:creationId xmlns:a16="http://schemas.microsoft.com/office/drawing/2014/main" id="{DAF19AB8-5C59-EA65-482B-ED8947029C05}"/>
              </a:ext>
            </a:extLst>
          </p:cNvPr>
          <p:cNvSpPr txBox="1"/>
          <p:nvPr/>
        </p:nvSpPr>
        <p:spPr>
          <a:xfrm>
            <a:off x="7072412" y="2871406"/>
            <a:ext cx="228295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Rural Communities</a:t>
            </a:r>
          </a:p>
        </p:txBody>
      </p:sp>
      <p:sp>
        <p:nvSpPr>
          <p:cNvPr id="56" name="TextBox 55">
            <a:extLst>
              <a:ext uri="{FF2B5EF4-FFF2-40B4-BE49-F238E27FC236}">
                <a16:creationId xmlns:a16="http://schemas.microsoft.com/office/drawing/2014/main" id="{3457DBDB-B3BF-175D-9888-4D3906E5385F}"/>
              </a:ext>
            </a:extLst>
          </p:cNvPr>
          <p:cNvSpPr txBox="1"/>
          <p:nvPr/>
        </p:nvSpPr>
        <p:spPr>
          <a:xfrm>
            <a:off x="2796480" y="2871406"/>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Counting Children</a:t>
            </a:r>
          </a:p>
        </p:txBody>
      </p:sp>
      <p:sp>
        <p:nvSpPr>
          <p:cNvPr id="57" name="TextBox 56">
            <a:extLst>
              <a:ext uri="{FF2B5EF4-FFF2-40B4-BE49-F238E27FC236}">
                <a16:creationId xmlns:a16="http://schemas.microsoft.com/office/drawing/2014/main" id="{907F2A8C-DD8B-62C8-856E-1FC9FB31AF18}"/>
              </a:ext>
            </a:extLst>
          </p:cNvPr>
          <p:cNvSpPr txBox="1"/>
          <p:nvPr/>
        </p:nvSpPr>
        <p:spPr>
          <a:xfrm>
            <a:off x="4934446" y="2871406"/>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Family Units</a:t>
            </a:r>
          </a:p>
        </p:txBody>
      </p:sp>
      <p:sp>
        <p:nvSpPr>
          <p:cNvPr id="58" name="TextBox 57">
            <a:extLst>
              <a:ext uri="{FF2B5EF4-FFF2-40B4-BE49-F238E27FC236}">
                <a16:creationId xmlns:a16="http://schemas.microsoft.com/office/drawing/2014/main" id="{7609DC55-6882-0D6A-448A-AFACC63019B0}"/>
              </a:ext>
            </a:extLst>
          </p:cNvPr>
          <p:cNvSpPr txBox="1"/>
          <p:nvPr/>
        </p:nvSpPr>
        <p:spPr>
          <a:xfrm>
            <a:off x="337458" y="2911366"/>
            <a:ext cx="18348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Equity and Inclusion</a:t>
            </a:r>
          </a:p>
        </p:txBody>
      </p:sp>
      <p:sp>
        <p:nvSpPr>
          <p:cNvPr id="59" name="TextBox 58">
            <a:extLst>
              <a:ext uri="{FF2B5EF4-FFF2-40B4-BE49-F238E27FC236}">
                <a16:creationId xmlns:a16="http://schemas.microsoft.com/office/drawing/2014/main" id="{BB3B6680-9DA9-B7C0-DF50-FD59D6473900}"/>
              </a:ext>
            </a:extLst>
          </p:cNvPr>
          <p:cNvSpPr txBox="1"/>
          <p:nvPr/>
        </p:nvSpPr>
        <p:spPr>
          <a:xfrm>
            <a:off x="9979490" y="2871406"/>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Local Businesses</a:t>
            </a:r>
          </a:p>
        </p:txBody>
      </p:sp>
      <p:sp>
        <p:nvSpPr>
          <p:cNvPr id="60" name="TextBox 59">
            <a:extLst>
              <a:ext uri="{FF2B5EF4-FFF2-40B4-BE49-F238E27FC236}">
                <a16:creationId xmlns:a16="http://schemas.microsoft.com/office/drawing/2014/main" id="{500D41A0-E9EA-93CA-11BD-69AA5A2B9A7D}"/>
              </a:ext>
            </a:extLst>
          </p:cNvPr>
          <p:cNvSpPr txBox="1"/>
          <p:nvPr/>
        </p:nvSpPr>
        <p:spPr>
          <a:xfrm>
            <a:off x="644766" y="4111641"/>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Tribal Areas</a:t>
            </a:r>
          </a:p>
        </p:txBody>
      </p:sp>
      <p:sp>
        <p:nvSpPr>
          <p:cNvPr id="61" name="TextBox 60">
            <a:extLst>
              <a:ext uri="{FF2B5EF4-FFF2-40B4-BE49-F238E27FC236}">
                <a16:creationId xmlns:a16="http://schemas.microsoft.com/office/drawing/2014/main" id="{FDCF823D-3E68-91A9-A860-433154710200}"/>
              </a:ext>
            </a:extLst>
          </p:cNvPr>
          <p:cNvSpPr txBox="1"/>
          <p:nvPr/>
        </p:nvSpPr>
        <p:spPr>
          <a:xfrm>
            <a:off x="283695" y="6320257"/>
            <a:ext cx="914400" cy="369332"/>
          </a:xfrm>
          <a:prstGeom prst="rect">
            <a:avLst/>
          </a:prstGeom>
          <a:solidFill>
            <a:schemeClr val="bg1"/>
          </a:solidFill>
        </p:spPr>
        <p:txBody>
          <a:bodyPr wrap="square" rtlCol="0">
            <a:spAutoFit/>
          </a:bodyPr>
          <a:lstStyle/>
          <a:p>
            <a:endParaRPr lang="en-US" dirty="0"/>
          </a:p>
        </p:txBody>
      </p:sp>
      <p:sp>
        <p:nvSpPr>
          <p:cNvPr id="42" name="TextBox 41">
            <a:extLst>
              <a:ext uri="{FF2B5EF4-FFF2-40B4-BE49-F238E27FC236}">
                <a16:creationId xmlns:a16="http://schemas.microsoft.com/office/drawing/2014/main" id="{C64C1323-288E-D1A7-0D0A-0B6CA09C2914}"/>
              </a:ext>
            </a:extLst>
          </p:cNvPr>
          <p:cNvSpPr txBox="1"/>
          <p:nvPr/>
        </p:nvSpPr>
        <p:spPr>
          <a:xfrm>
            <a:off x="187424" y="6441893"/>
            <a:ext cx="25206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Broadband Deployment</a:t>
            </a:r>
          </a:p>
        </p:txBody>
      </p:sp>
    </p:spTree>
    <p:extLst>
      <p:ext uri="{BB962C8B-B14F-4D97-AF65-F5344CB8AC3E}">
        <p14:creationId xmlns:p14="http://schemas.microsoft.com/office/powerpoint/2010/main" val="2844359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4C248B7E-A7CB-6011-8BCE-07BC28991035}"/>
              </a:ext>
            </a:extLst>
          </p:cNvPr>
          <p:cNvPicPr>
            <a:picLocks noChangeAspect="1"/>
          </p:cNvPicPr>
          <p:nvPr/>
        </p:nvPicPr>
        <p:blipFill>
          <a:blip r:embed="rId3"/>
          <a:stretch>
            <a:fillRect/>
          </a:stretch>
        </p:blipFill>
        <p:spPr>
          <a:xfrm>
            <a:off x="2066194" y="741934"/>
            <a:ext cx="8059611" cy="5895343"/>
          </a:xfrm>
          <a:prstGeom prst="rect">
            <a:avLst/>
          </a:prstGeom>
        </p:spPr>
      </p:pic>
      <p:sp>
        <p:nvSpPr>
          <p:cNvPr id="51" name="Title 1">
            <a:extLst>
              <a:ext uri="{FF2B5EF4-FFF2-40B4-BE49-F238E27FC236}">
                <a16:creationId xmlns:a16="http://schemas.microsoft.com/office/drawing/2014/main" id="{3ED48B7F-1727-FD29-179B-9ED5AA51D9DE}"/>
              </a:ext>
            </a:extLst>
          </p:cNvPr>
          <p:cNvSpPr>
            <a:spLocks noGrp="1"/>
          </p:cNvSpPr>
          <p:nvPr>
            <p:ph type="title"/>
          </p:nvPr>
        </p:nvSpPr>
        <p:spPr>
          <a:xfrm>
            <a:off x="381000" y="220723"/>
            <a:ext cx="11391900" cy="743781"/>
          </a:xfrm>
        </p:spPr>
        <p:txBody>
          <a:bodyPr>
            <a:normAutofit/>
          </a:bodyPr>
          <a:lstStyle/>
          <a:p>
            <a:r>
              <a:rPr lang="en-US" sz="4400" dirty="0">
                <a:latin typeface="+mj-lt"/>
              </a:rPr>
              <a:t>The Continuous Journey Ahead</a:t>
            </a:r>
            <a:endParaRPr lang="en-US" sz="4400" dirty="0">
              <a:latin typeface="+mj-lt"/>
              <a:cs typeface="Calibri Light"/>
            </a:endParaRPr>
          </a:p>
        </p:txBody>
      </p:sp>
      <p:sp>
        <p:nvSpPr>
          <p:cNvPr id="2" name="Slide Number Placeholder 1">
            <a:extLst>
              <a:ext uri="{FF2B5EF4-FFF2-40B4-BE49-F238E27FC236}">
                <a16:creationId xmlns:a16="http://schemas.microsoft.com/office/drawing/2014/main" id="{B774F891-2442-3578-644A-57BE7CBFC826}"/>
              </a:ext>
            </a:extLst>
          </p:cNvPr>
          <p:cNvSpPr>
            <a:spLocks noGrp="1"/>
          </p:cNvSpPr>
          <p:nvPr>
            <p:ph type="sldNum" sz="quarter" idx="12"/>
          </p:nvPr>
        </p:nvSpPr>
        <p:spPr/>
        <p:txBody>
          <a:bodyPr/>
          <a:lstStyle/>
          <a:p>
            <a:fld id="{E071530C-E93F-2645-8BBC-5D14EC4B53F2}" type="slidenum">
              <a:rPr lang="en-US" smtClean="0"/>
              <a:t>6</a:t>
            </a:fld>
            <a:endParaRPr lang="en-US"/>
          </a:p>
        </p:txBody>
      </p:sp>
      <p:sp>
        <p:nvSpPr>
          <p:cNvPr id="3" name="TextBox 2">
            <a:extLst>
              <a:ext uri="{FF2B5EF4-FFF2-40B4-BE49-F238E27FC236}">
                <a16:creationId xmlns:a16="http://schemas.microsoft.com/office/drawing/2014/main" id="{C33DEB69-309A-B3A1-A64F-4124FFB2A426}"/>
              </a:ext>
            </a:extLst>
          </p:cNvPr>
          <p:cNvSpPr txBox="1"/>
          <p:nvPr/>
        </p:nvSpPr>
        <p:spPr>
          <a:xfrm>
            <a:off x="283695" y="6320257"/>
            <a:ext cx="9144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965298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D5AE-323E-4719-B11F-86AB416AC9A3}"/>
              </a:ext>
            </a:extLst>
          </p:cNvPr>
          <p:cNvSpPr>
            <a:spLocks noGrp="1"/>
          </p:cNvSpPr>
          <p:nvPr>
            <p:ph type="title"/>
          </p:nvPr>
        </p:nvSpPr>
        <p:spPr>
          <a:xfrm>
            <a:off x="0" y="165364"/>
            <a:ext cx="12192000" cy="795131"/>
          </a:xfrm>
        </p:spPr>
        <p:txBody>
          <a:bodyPr>
            <a:normAutofit/>
          </a:bodyPr>
          <a:lstStyle/>
          <a:p>
            <a:pPr algn="ctr"/>
            <a:r>
              <a:rPr lang="en-US" sz="4400" dirty="0">
                <a:latin typeface="+mj-lt"/>
              </a:rPr>
              <a:t>Purpose and Use: Data Needs in State Constitutions</a:t>
            </a:r>
          </a:p>
        </p:txBody>
      </p:sp>
      <p:sp>
        <p:nvSpPr>
          <p:cNvPr id="4" name="TextBox 3">
            <a:extLst>
              <a:ext uri="{FF2B5EF4-FFF2-40B4-BE49-F238E27FC236}">
                <a16:creationId xmlns:a16="http://schemas.microsoft.com/office/drawing/2014/main" id="{B12554D1-3773-4BB6-261C-B7B23112732C}"/>
              </a:ext>
            </a:extLst>
          </p:cNvPr>
          <p:cNvSpPr txBox="1">
            <a:spLocks/>
          </p:cNvSpPr>
          <p:nvPr/>
        </p:nvSpPr>
        <p:spPr>
          <a:xfrm>
            <a:off x="864972" y="1510534"/>
            <a:ext cx="10120185" cy="4342086"/>
          </a:xfrm>
          <a:prstGeom prst="rect">
            <a:avLst/>
          </a:prstGeom>
          <a:noFill/>
        </p:spPr>
        <p:txBody>
          <a:bodyPr wrap="square">
            <a:spAutoFit/>
          </a:bodyPr>
          <a:lstStyle/>
          <a:p>
            <a:pPr marR="0" lvl="0" algn="l" defTabSz="914400" rtl="0" eaLnBrk="1" fontAlgn="auto" latinLnBrk="0" hangingPunct="1">
              <a:lnSpc>
                <a:spcPct val="120000"/>
              </a:lnSpc>
              <a:spcBef>
                <a:spcPts val="0"/>
              </a:spcBef>
              <a:spcAft>
                <a:spcPts val="0"/>
              </a:spcAft>
              <a:buClrTx/>
              <a:buSzTx/>
              <a:tabLst/>
              <a:defRPr/>
            </a:pPr>
            <a:r>
              <a:rPr kumimoji="0" lang="en-US" sz="3200" b="1" i="0" u="none" strike="noStrike" kern="1200" cap="none" spc="0" normalizeH="0" baseline="0" noProof="0" dirty="0">
                <a:ln>
                  <a:noFill/>
                </a:ln>
                <a:solidFill>
                  <a:srgbClr val="00879D"/>
                </a:solidFill>
                <a:effectLst/>
                <a:uLnTx/>
                <a:uFillTx/>
                <a:latin typeface="Calibri Light" panose="020F0302020204030204"/>
                <a:ea typeface="Times New Roman" panose="02020603050405020304" pitchFamily="18" charset="0"/>
                <a:cs typeface="Calibri" panose="020F0502020204030204" pitchFamily="34" charset="0"/>
              </a:rPr>
              <a:t>State governments have many purposes and uses for federal statistical data. </a:t>
            </a:r>
          </a:p>
          <a:p>
            <a:pPr marL="457200" indent="-457200">
              <a:lnSpc>
                <a:spcPct val="120000"/>
              </a:lnSpc>
              <a:buFont typeface="Wingdings" panose="05000000000000000000" pitchFamily="2" charset="2"/>
              <a:buChar char="Ø"/>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Times New Roman" panose="02020603050405020304" pitchFamily="18" charset="0"/>
                <a:cs typeface="Calibri" panose="020F0502020204030204" pitchFamily="34" charset="0"/>
              </a:rPr>
              <a:t>What are </a:t>
            </a:r>
            <a:r>
              <a:rPr kumimoji="0" lang="en-US" sz="2800" b="1" i="0" u="none" strike="noStrike" kern="1200" cap="none" spc="0" normalizeH="0" baseline="0" noProof="0" dirty="0">
                <a:ln>
                  <a:noFill/>
                </a:ln>
                <a:solidFill>
                  <a:srgbClr val="006883"/>
                </a:solidFill>
                <a:effectLst/>
                <a:uLnTx/>
                <a:uFillTx/>
                <a:latin typeface="Calibri Light" panose="020F0302020204030204"/>
                <a:ea typeface="+mn-ea"/>
                <a:cs typeface="+mn-cs"/>
              </a:rPr>
              <a:t>major purposes </a:t>
            </a:r>
            <a:r>
              <a:rPr kumimoji="0" lang="en-US" sz="28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Times New Roman" panose="02020603050405020304" pitchFamily="18" charset="0"/>
                <a:cs typeface="Calibri" panose="020F0502020204030204" pitchFamily="34" charset="0"/>
              </a:rPr>
              <a:t>the statistical products need to support? </a:t>
            </a:r>
          </a:p>
          <a:p>
            <a:pPr marL="457200" marR="0" lvl="0" indent="-4572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What would </a:t>
            </a:r>
            <a:r>
              <a:rPr kumimoji="0" lang="en-US" sz="2800" b="1" i="0" u="none" strike="noStrike" kern="1200" cap="none" spc="0" normalizeH="0" baseline="0" noProof="0" dirty="0">
                <a:ln>
                  <a:noFill/>
                </a:ln>
                <a:solidFill>
                  <a:srgbClr val="006883"/>
                </a:solidFill>
                <a:effectLst/>
                <a:uLnTx/>
                <a:uFillTx/>
                <a:latin typeface="Calibri Light" panose="020F0302020204030204"/>
                <a:ea typeface="+mn-ea"/>
                <a:cs typeface="+mn-cs"/>
              </a:rPr>
              <a:t>add value to their </a:t>
            </a:r>
            <a:r>
              <a:rPr kumimoji="0" lang="en-US" sz="28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mn-ea"/>
                <a:cs typeface="+mn-cs"/>
              </a:rPr>
              <a:t>statistical products?</a:t>
            </a:r>
          </a:p>
          <a:p>
            <a:pPr marL="457200" marR="0" lvl="0" indent="-4572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Times New Roman" panose="02020603050405020304" pitchFamily="18" charset="0"/>
                <a:cs typeface="Calibri" panose="020F0502020204030204" pitchFamily="34" charset="0"/>
              </a:rPr>
              <a:t>What </a:t>
            </a:r>
            <a:r>
              <a:rPr kumimoji="0" lang="en-US" sz="2800" b="1" i="0" u="none" strike="noStrike" kern="1200" cap="none" spc="0" normalizeH="0" baseline="0" noProof="0" dirty="0">
                <a:ln>
                  <a:noFill/>
                </a:ln>
                <a:solidFill>
                  <a:srgbClr val="006883"/>
                </a:solidFill>
                <a:effectLst/>
                <a:uLnTx/>
                <a:uFillTx/>
                <a:latin typeface="Calibri Light" panose="020F0302020204030204"/>
                <a:ea typeface="+mn-ea"/>
                <a:cs typeface="+mn-cs"/>
              </a:rPr>
              <a:t>modalities of statistical product dissemination </a:t>
            </a:r>
            <a:r>
              <a:rPr kumimoji="0" lang="en-US" sz="28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Times New Roman" panose="02020603050405020304" pitchFamily="18" charset="0"/>
                <a:cs typeface="Calibri" panose="020F0502020204030204" pitchFamily="34" charset="0"/>
              </a:rPr>
              <a:t>support their data user needs?</a:t>
            </a:r>
          </a:p>
          <a:p>
            <a:pPr marL="457200" marR="0" lvl="0" indent="-45720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endParaRPr kumimoji="0" lang="en-US" sz="28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Times New Roman" panose="02020603050405020304" pitchFamily="18" charset="0"/>
              <a:cs typeface="Calibri" panose="020F0502020204030204" pitchFamily="34" charset="0"/>
            </a:endParaRPr>
          </a:p>
        </p:txBody>
      </p:sp>
      <p:pic>
        <p:nvPicPr>
          <p:cNvPr id="6" name="Graphic 5" descr="Research with solid fill">
            <a:extLst>
              <a:ext uri="{FF2B5EF4-FFF2-40B4-BE49-F238E27FC236}">
                <a16:creationId xmlns:a16="http://schemas.microsoft.com/office/drawing/2014/main" id="{7F8748F1-7B4F-E330-4B39-1820BD1B6C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484" y="4195162"/>
            <a:ext cx="2571379" cy="2571379"/>
          </a:xfrm>
          <a:prstGeom prst="rect">
            <a:avLst/>
          </a:prstGeom>
        </p:spPr>
      </p:pic>
      <p:sp>
        <p:nvSpPr>
          <p:cNvPr id="7" name="Slide Number Placeholder 6">
            <a:extLst>
              <a:ext uri="{FF2B5EF4-FFF2-40B4-BE49-F238E27FC236}">
                <a16:creationId xmlns:a16="http://schemas.microsoft.com/office/drawing/2014/main" id="{B497F2A9-1A27-0D3C-766D-132B7EE9B219}"/>
              </a:ext>
            </a:extLst>
          </p:cNvPr>
          <p:cNvSpPr>
            <a:spLocks noGrp="1"/>
          </p:cNvSpPr>
          <p:nvPr>
            <p:ph type="sldNum" sz="quarter" idx="12"/>
          </p:nvPr>
        </p:nvSpPr>
        <p:spPr/>
        <p:txBody>
          <a:bodyPr/>
          <a:lstStyle/>
          <a:p>
            <a:fld id="{E071530C-E93F-2645-8BBC-5D14EC4B53F2}" type="slidenum">
              <a:rPr lang="en-US" smtClean="0"/>
              <a:t>7</a:t>
            </a:fld>
            <a:endParaRPr lang="en-US"/>
          </a:p>
        </p:txBody>
      </p:sp>
      <p:sp>
        <p:nvSpPr>
          <p:cNvPr id="8" name="TextBox 7">
            <a:extLst>
              <a:ext uri="{FF2B5EF4-FFF2-40B4-BE49-F238E27FC236}">
                <a16:creationId xmlns:a16="http://schemas.microsoft.com/office/drawing/2014/main" id="{41016837-895A-7208-FD46-5DBBADF72FD6}"/>
              </a:ext>
            </a:extLst>
          </p:cNvPr>
          <p:cNvSpPr txBox="1"/>
          <p:nvPr/>
        </p:nvSpPr>
        <p:spPr>
          <a:xfrm>
            <a:off x="283695" y="6320257"/>
            <a:ext cx="9144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233428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D5AE-323E-4719-B11F-86AB416AC9A3}"/>
              </a:ext>
            </a:extLst>
          </p:cNvPr>
          <p:cNvSpPr>
            <a:spLocks noGrp="1"/>
          </p:cNvSpPr>
          <p:nvPr>
            <p:ph type="title"/>
          </p:nvPr>
        </p:nvSpPr>
        <p:spPr>
          <a:xfrm>
            <a:off x="368279" y="241190"/>
            <a:ext cx="11404617" cy="795131"/>
          </a:xfrm>
        </p:spPr>
        <p:txBody>
          <a:bodyPr>
            <a:normAutofit/>
          </a:bodyPr>
          <a:lstStyle/>
          <a:p>
            <a:r>
              <a:rPr lang="en-US" sz="4400" dirty="0">
                <a:latin typeface="+mj-lt"/>
              </a:rPr>
              <a:t>Tasks: Identify Data Needs in State Constitutions</a:t>
            </a:r>
          </a:p>
        </p:txBody>
      </p:sp>
      <p:pic>
        <p:nvPicPr>
          <p:cNvPr id="3" name="Grafik 40" descr="Target Audience">
            <a:extLst>
              <a:ext uri="{FF2B5EF4-FFF2-40B4-BE49-F238E27FC236}">
                <a16:creationId xmlns:a16="http://schemas.microsoft.com/office/drawing/2014/main" id="{7A5F4A0F-D286-3484-550C-A1CA889EC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6605" y="3672422"/>
            <a:ext cx="3435179" cy="3435179"/>
          </a:xfrm>
          <a:prstGeom prst="rect">
            <a:avLst/>
          </a:prstGeom>
        </p:spPr>
      </p:pic>
      <p:sp>
        <p:nvSpPr>
          <p:cNvPr id="5" name="TextBox 4">
            <a:extLst>
              <a:ext uri="{FF2B5EF4-FFF2-40B4-BE49-F238E27FC236}">
                <a16:creationId xmlns:a16="http://schemas.microsoft.com/office/drawing/2014/main" id="{78705D95-2F5D-65DE-8A13-9E5D6A30DD05}"/>
              </a:ext>
            </a:extLst>
          </p:cNvPr>
          <p:cNvSpPr txBox="1">
            <a:spLocks/>
          </p:cNvSpPr>
          <p:nvPr/>
        </p:nvSpPr>
        <p:spPr>
          <a:xfrm>
            <a:off x="612533" y="1104438"/>
            <a:ext cx="10676225" cy="5622437"/>
          </a:xfrm>
          <a:prstGeom prst="rect">
            <a:avLst/>
          </a:prstGeom>
          <a:noFill/>
        </p:spPr>
        <p:txBody>
          <a:bodyPr wrap="square">
            <a:spAutoFit/>
          </a:bodyPr>
          <a:lstStyle/>
          <a:p>
            <a:pPr marR="0" lvl="0" algn="l" defTabSz="914400" rtl="0" eaLnBrk="1" fontAlgn="auto" latinLnBrk="0" hangingPunct="1">
              <a:spcBef>
                <a:spcPts val="0"/>
              </a:spcBef>
              <a:spcAft>
                <a:spcPts val="0"/>
              </a:spcAft>
              <a:buClrTx/>
              <a:buSzTx/>
              <a:tabLst/>
              <a:defRPr/>
            </a:pPr>
            <a:r>
              <a:rPr lang="en-US" sz="2400" b="1" dirty="0">
                <a:solidFill>
                  <a:srgbClr val="00879D"/>
                </a:solidFill>
                <a:latin typeface="Calibri Light" panose="020F0302020204030204"/>
                <a:cs typeface="Calibri" panose="020F0502020204030204" pitchFamily="34" charset="0"/>
              </a:rPr>
              <a:t>Create your review process </a:t>
            </a:r>
          </a:p>
          <a:p>
            <a:pPr marL="457200" marR="0" lvl="0" indent="-45720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002060"/>
                </a:solidFill>
                <a:effectLst/>
                <a:uLnTx/>
                <a:uFillTx/>
                <a:latin typeface="Calibri Light" panose="020F0302020204030204"/>
                <a:ea typeface="+mn-ea"/>
                <a:cs typeface="+mn-cs"/>
              </a:rPr>
              <a:t>Create inventory of state constitutions, cross checking that it is the latest version of the constitution. </a:t>
            </a:r>
          </a:p>
          <a:p>
            <a:pPr marL="457200" marR="0" lvl="0" indent="-45720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002060"/>
                </a:solidFill>
                <a:effectLst/>
                <a:uLnTx/>
                <a:uFillTx/>
                <a:latin typeface="Calibri Light" panose="020F0302020204030204"/>
                <a:ea typeface="+mn-ea"/>
                <a:cs typeface="+mn-cs"/>
              </a:rPr>
              <a:t>Each team member read one state constitution:</a:t>
            </a:r>
          </a:p>
          <a:p>
            <a:pPr marL="914400" lvl="1" indent="-457200">
              <a:buFont typeface="Wingdings" panose="05000000000000000000" pitchFamily="2" charset="2"/>
              <a:buChar char="Ø"/>
              <a:defRPr/>
            </a:pPr>
            <a:r>
              <a:rPr kumimoji="0" lang="en-US" sz="2000" b="1" i="0" u="none" strike="noStrike" kern="1200" cap="none" spc="0" normalizeH="0" baseline="0" noProof="0" dirty="0">
                <a:ln>
                  <a:noFill/>
                </a:ln>
                <a:solidFill>
                  <a:srgbClr val="002060"/>
                </a:solidFill>
                <a:effectLst/>
                <a:uLnTx/>
                <a:uFillTx/>
                <a:latin typeface="Calibri Light" panose="020F0302020204030204"/>
                <a:ea typeface="+mn-ea"/>
                <a:cs typeface="+mn-cs"/>
              </a:rPr>
              <a:t>Does the constitution mention the use of data? Does it mention specific data sources, e.g., U.S. Census Bureau data or other specific sources?</a:t>
            </a:r>
          </a:p>
          <a:p>
            <a:pPr marL="914400" lvl="1" indent="-457200">
              <a:buFont typeface="Wingdings" panose="05000000000000000000" pitchFamily="2" charset="2"/>
              <a:buChar char="Ø"/>
              <a:defRPr/>
            </a:pPr>
            <a:r>
              <a:rPr kumimoji="0" lang="en-US" sz="2000" b="1" i="0" u="none" strike="noStrike" kern="1200" cap="none" spc="0" normalizeH="0" baseline="0" noProof="0" dirty="0">
                <a:ln>
                  <a:noFill/>
                </a:ln>
                <a:solidFill>
                  <a:srgbClr val="002060"/>
                </a:solidFill>
                <a:effectLst/>
                <a:uLnTx/>
                <a:uFillTx/>
                <a:latin typeface="Calibri Light" panose="020F0302020204030204"/>
                <a:ea typeface="+mn-ea"/>
                <a:cs typeface="+mn-cs"/>
              </a:rPr>
              <a:t>What is the context for the data needs? Describe and copy or summarize the parts of the constitution that mention data needs and data sources. </a:t>
            </a:r>
          </a:p>
          <a:p>
            <a:pPr marL="914400" lvl="1" indent="-457200">
              <a:buFont typeface="Wingdings" panose="05000000000000000000" pitchFamily="2" charset="2"/>
              <a:buChar char="Ø"/>
              <a:defRPr/>
            </a:pPr>
            <a:r>
              <a:rPr kumimoji="0" lang="en-US" sz="2000" b="1" i="0" u="none" strike="noStrike" kern="1200" cap="none" spc="0" normalizeH="0" baseline="0" noProof="0" dirty="0">
                <a:ln>
                  <a:noFill/>
                </a:ln>
                <a:solidFill>
                  <a:srgbClr val="002060"/>
                </a:solidFill>
                <a:effectLst/>
                <a:uLnTx/>
                <a:uFillTx/>
                <a:latin typeface="Calibri Light" panose="020F0302020204030204"/>
                <a:ea typeface="+mn-ea"/>
                <a:cs typeface="+mn-cs"/>
              </a:rPr>
              <a:t>Based on the review of one constitution, what are your ideas for conducting this study?</a:t>
            </a:r>
          </a:p>
          <a:p>
            <a:pPr marL="457200" marR="0" lvl="0" indent="-45720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002060"/>
                </a:solidFill>
                <a:effectLst/>
                <a:uLnTx/>
                <a:uFillTx/>
                <a:latin typeface="Calibri Light" panose="020F0302020204030204"/>
                <a:ea typeface="+mn-ea"/>
                <a:cs typeface="+mn-cs"/>
              </a:rPr>
              <a:t>Based on the individual reading of a state constitution, meet as a team to discuss and agree on an approach to review. </a:t>
            </a:r>
          </a:p>
          <a:p>
            <a:pPr marL="457200" marR="0" lvl="0" indent="-45720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002060"/>
                </a:solidFill>
                <a:effectLst/>
                <a:uLnTx/>
                <a:uFillTx/>
                <a:latin typeface="Calibri Light" panose="020F0302020204030204"/>
                <a:ea typeface="+mn-ea"/>
                <a:cs typeface="+mn-cs"/>
              </a:rPr>
              <a:t>Develop process for cross-checking work. </a:t>
            </a:r>
          </a:p>
          <a:p>
            <a:pPr marL="457200" marR="0" lvl="0" indent="-457200" algn="l" defTabSz="914400" rtl="0" eaLnBrk="1" fontAlgn="auto" latinLnBrk="0" hangingPunct="1">
              <a:spcBef>
                <a:spcPts val="0"/>
              </a:spcBef>
              <a:spcAft>
                <a:spcPts val="0"/>
              </a:spcAft>
              <a:buClrTx/>
              <a:buSzTx/>
              <a:buFont typeface="Wingdings" panose="05000000000000000000" pitchFamily="2" charset="2"/>
              <a:buChar char="Ø"/>
              <a:tabLst/>
              <a:defRPr/>
            </a:pPr>
            <a:endParaRPr kumimoji="0" lang="en-US" sz="2000" b="1" i="0" u="none" strike="noStrike" kern="1200" cap="none" spc="0" normalizeH="0" baseline="0" noProof="0" dirty="0">
              <a:ln>
                <a:noFill/>
              </a:ln>
              <a:solidFill>
                <a:schemeClr val="accent2"/>
              </a:solidFill>
              <a:effectLst/>
              <a:uLnTx/>
              <a:uFillTx/>
              <a:latin typeface="Calibri Light" panose="020F0302020204030204"/>
              <a:ea typeface="+mn-ea"/>
              <a:cs typeface="+mn-cs"/>
            </a:endParaRPr>
          </a:p>
          <a:p>
            <a:pPr marR="0" lvl="0" algn="l" defTabSz="914400" rtl="0" eaLnBrk="1" fontAlgn="auto" latinLnBrk="0" hangingPunct="1">
              <a:spcBef>
                <a:spcPts val="0"/>
              </a:spcBef>
              <a:spcAft>
                <a:spcPts val="0"/>
              </a:spcAft>
              <a:buClrTx/>
              <a:buSzTx/>
              <a:tabLst/>
              <a:defRPr/>
            </a:pPr>
            <a:r>
              <a:rPr lang="en-US" sz="2400" b="1" dirty="0">
                <a:solidFill>
                  <a:srgbClr val="00879D"/>
                </a:solidFill>
                <a:latin typeface="Calibri Light" panose="020F0302020204030204"/>
                <a:cs typeface="Calibri" panose="020F0502020204030204" pitchFamily="34" charset="0"/>
              </a:rPr>
              <a:t>Design a way summarize your findings</a:t>
            </a:r>
          </a:p>
          <a:p>
            <a:pPr marL="457200" marR="0" lvl="0" indent="-45720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002060"/>
                </a:solidFill>
                <a:effectLst/>
                <a:uLnTx/>
                <a:uFillTx/>
                <a:latin typeface="Calibri Light" panose="020F0302020204030204"/>
                <a:ea typeface="+mn-ea"/>
                <a:cs typeface="+mn-cs"/>
              </a:rPr>
              <a:t>Construct a type of data visualization (e.g., dashboard) to display and share your findings. Findings can be displayed using word clouds and interactive maps, etc</a:t>
            </a:r>
            <a:r>
              <a:rPr kumimoji="0" lang="en-US" sz="2000" b="1" i="0" u="none" strike="noStrike" kern="1200" cap="none" spc="0" normalizeH="0" baseline="0" noProof="0" dirty="0">
                <a:ln>
                  <a:noFill/>
                </a:ln>
                <a:effectLst/>
                <a:uLnTx/>
                <a:uFillTx/>
                <a:latin typeface="Calibri Light" panose="020F0302020204030204"/>
                <a:ea typeface="+mn-ea"/>
                <a:cs typeface="+mn-cs"/>
              </a:rPr>
              <a:t>.    </a:t>
            </a:r>
          </a:p>
          <a:p>
            <a:pPr marR="0" lvl="0" algn="l" defTabSz="914400" rtl="0" eaLnBrk="1" fontAlgn="auto" latinLnBrk="0" hangingPunct="1">
              <a:lnSpc>
                <a:spcPct val="120000"/>
              </a:lnSpc>
              <a:spcBef>
                <a:spcPts val="0"/>
              </a:spcBef>
              <a:spcAft>
                <a:spcPts val="0"/>
              </a:spcAft>
              <a:buClrTx/>
              <a:buSzTx/>
              <a:tabLst/>
              <a:defRPr/>
            </a:pPr>
            <a:endParaRPr kumimoji="0" lang="en-US" sz="2800" b="1" i="0" u="none" strike="noStrike" kern="1200" cap="none" spc="0" normalizeH="0" baseline="0" noProof="0" dirty="0">
              <a:ln>
                <a:noFill/>
              </a:ln>
              <a:solidFill>
                <a:schemeClr val="accent2"/>
              </a:solidFill>
              <a:effectLst/>
              <a:uLnTx/>
              <a:uFillTx/>
              <a:latin typeface="Calibri Light" panose="020F0302020204030204"/>
              <a:ea typeface="+mn-ea"/>
              <a:cs typeface="+mn-cs"/>
            </a:endParaRPr>
          </a:p>
        </p:txBody>
      </p:sp>
      <p:sp>
        <p:nvSpPr>
          <p:cNvPr id="7" name="Slide Number Placeholder 6">
            <a:extLst>
              <a:ext uri="{FF2B5EF4-FFF2-40B4-BE49-F238E27FC236}">
                <a16:creationId xmlns:a16="http://schemas.microsoft.com/office/drawing/2014/main" id="{B497F2A9-1A27-0D3C-766D-132B7EE9B219}"/>
              </a:ext>
            </a:extLst>
          </p:cNvPr>
          <p:cNvSpPr>
            <a:spLocks noGrp="1"/>
          </p:cNvSpPr>
          <p:nvPr>
            <p:ph type="sldNum" sz="quarter" idx="12"/>
          </p:nvPr>
        </p:nvSpPr>
        <p:spPr/>
        <p:txBody>
          <a:bodyPr/>
          <a:lstStyle/>
          <a:p>
            <a:fld id="{E071530C-E93F-2645-8BBC-5D14EC4B53F2}" type="slidenum">
              <a:rPr lang="en-US" smtClean="0"/>
              <a:t>8</a:t>
            </a:fld>
            <a:endParaRPr lang="en-US"/>
          </a:p>
        </p:txBody>
      </p:sp>
      <p:sp>
        <p:nvSpPr>
          <p:cNvPr id="8" name="TextBox 7">
            <a:extLst>
              <a:ext uri="{FF2B5EF4-FFF2-40B4-BE49-F238E27FC236}">
                <a16:creationId xmlns:a16="http://schemas.microsoft.com/office/drawing/2014/main" id="{B5869EFD-AB0F-58E8-7DD9-EBB8575D668D}"/>
              </a:ext>
            </a:extLst>
          </p:cNvPr>
          <p:cNvSpPr txBox="1"/>
          <p:nvPr/>
        </p:nvSpPr>
        <p:spPr>
          <a:xfrm>
            <a:off x="283695" y="6320257"/>
            <a:ext cx="9144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93121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D5AE-323E-4719-B11F-86AB416AC9A3}"/>
              </a:ext>
            </a:extLst>
          </p:cNvPr>
          <p:cNvSpPr>
            <a:spLocks noGrp="1"/>
          </p:cNvSpPr>
          <p:nvPr>
            <p:ph type="title"/>
          </p:nvPr>
        </p:nvSpPr>
        <p:spPr>
          <a:xfrm>
            <a:off x="0" y="165364"/>
            <a:ext cx="12192000" cy="795131"/>
          </a:xfrm>
        </p:spPr>
        <p:txBody>
          <a:bodyPr>
            <a:normAutofit/>
          </a:bodyPr>
          <a:lstStyle/>
          <a:p>
            <a:pPr algn="ctr"/>
            <a:r>
              <a:rPr lang="en-US" sz="4400" dirty="0">
                <a:latin typeface="+mj-lt"/>
              </a:rPr>
              <a:t>Community Resilience in the Face of Climate Change</a:t>
            </a:r>
          </a:p>
        </p:txBody>
      </p:sp>
      <p:sp>
        <p:nvSpPr>
          <p:cNvPr id="4" name="TextBox 3">
            <a:extLst>
              <a:ext uri="{FF2B5EF4-FFF2-40B4-BE49-F238E27FC236}">
                <a16:creationId xmlns:a16="http://schemas.microsoft.com/office/drawing/2014/main" id="{B12554D1-3773-4BB6-261C-B7B23112732C}"/>
              </a:ext>
            </a:extLst>
          </p:cNvPr>
          <p:cNvSpPr txBox="1">
            <a:spLocks/>
          </p:cNvSpPr>
          <p:nvPr/>
        </p:nvSpPr>
        <p:spPr>
          <a:xfrm>
            <a:off x="4206856" y="1424292"/>
            <a:ext cx="7267312" cy="1825756"/>
          </a:xfrm>
          <a:prstGeom prst="rect">
            <a:avLst/>
          </a:prstGeom>
          <a:noFill/>
        </p:spPr>
        <p:txBody>
          <a:bodyPr wrap="square">
            <a:spAutoFit/>
          </a:bodyPr>
          <a:lstStyle/>
          <a:p>
            <a:pPr marR="0" lvl="0" algn="ctr" defTabSz="914400" rtl="0" eaLnBrk="1" fontAlgn="auto" latinLnBrk="0" hangingPunct="1">
              <a:lnSpc>
                <a:spcPct val="120000"/>
              </a:lnSpc>
              <a:spcBef>
                <a:spcPts val="0"/>
              </a:spcBef>
              <a:spcAft>
                <a:spcPts val="0"/>
              </a:spcAft>
              <a:buClrTx/>
              <a:buSzTx/>
              <a:tabLst/>
              <a:defRPr/>
            </a:pPr>
            <a:r>
              <a:rPr kumimoji="0" lang="en-US" sz="3200" b="1" i="0" u="none" strike="noStrike" kern="1200" cap="none" spc="0" normalizeH="0" baseline="0" noProof="0" dirty="0">
                <a:ln>
                  <a:noFill/>
                </a:ln>
                <a:solidFill>
                  <a:srgbClr val="00879D"/>
                </a:solidFill>
                <a:effectLst/>
                <a:uLnTx/>
                <a:uFillTx/>
                <a:latin typeface="Calibri Light" panose="020F0302020204030204"/>
                <a:ea typeface="Times New Roman" panose="02020603050405020304" pitchFamily="18" charset="0"/>
                <a:cs typeface="Calibri" panose="020F0502020204030204" pitchFamily="34" charset="0"/>
              </a:rPr>
              <a:t>How does this fit with Stephanie’s presentation of the Curated Date Enterprise?</a:t>
            </a:r>
            <a:endParaRPr kumimoji="0" lang="en-US" sz="2800" b="0" i="0" u="none" strike="noStrike" kern="1200" cap="none" spc="0" normalizeH="0" baseline="0" noProof="0" dirty="0">
              <a:ln>
                <a:noFill/>
              </a:ln>
              <a:solidFill>
                <a:prstClr val="black">
                  <a:lumMod val="75000"/>
                  <a:lumOff val="25000"/>
                </a:prstClr>
              </a:solidFill>
              <a:effectLst/>
              <a:uLnTx/>
              <a:uFillTx/>
              <a:latin typeface="Calibri Light" panose="020F0302020204030204"/>
              <a:ea typeface="Times New Roman" panose="02020603050405020304" pitchFamily="18" charset="0"/>
              <a:cs typeface="Calibri" panose="020F0502020204030204" pitchFamily="34" charset="0"/>
            </a:endParaRPr>
          </a:p>
        </p:txBody>
      </p:sp>
      <p:sp>
        <p:nvSpPr>
          <p:cNvPr id="7" name="Slide Number Placeholder 6">
            <a:extLst>
              <a:ext uri="{FF2B5EF4-FFF2-40B4-BE49-F238E27FC236}">
                <a16:creationId xmlns:a16="http://schemas.microsoft.com/office/drawing/2014/main" id="{B497F2A9-1A27-0D3C-766D-132B7EE9B219}"/>
              </a:ext>
            </a:extLst>
          </p:cNvPr>
          <p:cNvSpPr>
            <a:spLocks noGrp="1"/>
          </p:cNvSpPr>
          <p:nvPr>
            <p:ph type="sldNum" sz="quarter" idx="12"/>
          </p:nvPr>
        </p:nvSpPr>
        <p:spPr/>
        <p:txBody>
          <a:bodyPr/>
          <a:lstStyle/>
          <a:p>
            <a:fld id="{E071530C-E93F-2645-8BBC-5D14EC4B53F2}" type="slidenum">
              <a:rPr lang="en-US" smtClean="0"/>
              <a:t>9</a:t>
            </a:fld>
            <a:endParaRPr lang="en-US"/>
          </a:p>
        </p:txBody>
      </p:sp>
      <p:sp>
        <p:nvSpPr>
          <p:cNvPr id="8" name="TextBox 7">
            <a:extLst>
              <a:ext uri="{FF2B5EF4-FFF2-40B4-BE49-F238E27FC236}">
                <a16:creationId xmlns:a16="http://schemas.microsoft.com/office/drawing/2014/main" id="{41016837-895A-7208-FD46-5DBBADF72FD6}"/>
              </a:ext>
            </a:extLst>
          </p:cNvPr>
          <p:cNvSpPr txBox="1"/>
          <p:nvPr/>
        </p:nvSpPr>
        <p:spPr>
          <a:xfrm>
            <a:off x="283695" y="6320257"/>
            <a:ext cx="914400" cy="369332"/>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AE3B91A9-850B-014A-D1DD-321BC31A4821}"/>
              </a:ext>
            </a:extLst>
          </p:cNvPr>
          <p:cNvPicPr>
            <a:picLocks noChangeAspect="1"/>
          </p:cNvPicPr>
          <p:nvPr/>
        </p:nvPicPr>
        <p:blipFill>
          <a:blip r:embed="rId3"/>
          <a:stretch>
            <a:fillRect/>
          </a:stretch>
        </p:blipFill>
        <p:spPr>
          <a:xfrm>
            <a:off x="740895" y="2645516"/>
            <a:ext cx="4572000" cy="3344269"/>
          </a:xfrm>
          <a:prstGeom prst="rect">
            <a:avLst/>
          </a:prstGeom>
        </p:spPr>
      </p:pic>
      <p:pic>
        <p:nvPicPr>
          <p:cNvPr id="9" name="Graphic 8" descr="Siren with solid fill">
            <a:extLst>
              <a:ext uri="{FF2B5EF4-FFF2-40B4-BE49-F238E27FC236}">
                <a16:creationId xmlns:a16="http://schemas.microsoft.com/office/drawing/2014/main" id="{F7829BB3-97BE-4B02-A636-91B4EB6FC0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3465" y="3664911"/>
            <a:ext cx="914400" cy="914400"/>
          </a:xfrm>
          <a:prstGeom prst="rect">
            <a:avLst/>
          </a:prstGeom>
        </p:spPr>
      </p:pic>
      <p:sp>
        <p:nvSpPr>
          <p:cNvPr id="10" name="TextBox 9">
            <a:extLst>
              <a:ext uri="{FF2B5EF4-FFF2-40B4-BE49-F238E27FC236}">
                <a16:creationId xmlns:a16="http://schemas.microsoft.com/office/drawing/2014/main" id="{339B16AA-9C05-B6CA-BE81-B6C567D3588E}"/>
              </a:ext>
            </a:extLst>
          </p:cNvPr>
          <p:cNvSpPr txBox="1"/>
          <p:nvPr/>
        </p:nvSpPr>
        <p:spPr>
          <a:xfrm>
            <a:off x="5700818" y="4438771"/>
            <a:ext cx="213969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79D"/>
                </a:solidFill>
                <a:effectLst/>
                <a:uLnTx/>
                <a:uFillTx/>
                <a:latin typeface="Calibri" panose="020F0502020204030204"/>
                <a:ea typeface="+mn-ea"/>
                <a:cs typeface="Arial Narrow" panose="020B0604020202020204" pitchFamily="34" charset="0"/>
              </a:rPr>
              <a:t>Emergency Preparedness</a:t>
            </a:r>
          </a:p>
        </p:txBody>
      </p:sp>
      <p:sp>
        <p:nvSpPr>
          <p:cNvPr id="12" name="Oval 11">
            <a:extLst>
              <a:ext uri="{FF2B5EF4-FFF2-40B4-BE49-F238E27FC236}">
                <a16:creationId xmlns:a16="http://schemas.microsoft.com/office/drawing/2014/main" id="{3EF94931-287D-1B92-DB2F-FD905013C180}"/>
              </a:ext>
            </a:extLst>
          </p:cNvPr>
          <p:cNvSpPr/>
          <p:nvPr/>
        </p:nvSpPr>
        <p:spPr>
          <a:xfrm>
            <a:off x="2118188" y="2591357"/>
            <a:ext cx="2628783" cy="1237693"/>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4E17B07-9DD0-F9B7-FF2A-2C0401550F71}"/>
              </a:ext>
            </a:extLst>
          </p:cNvPr>
          <p:cNvSpPr/>
          <p:nvPr/>
        </p:nvSpPr>
        <p:spPr>
          <a:xfrm>
            <a:off x="5564715" y="3664911"/>
            <a:ext cx="2379135" cy="1378577"/>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a:extLst>
              <a:ext uri="{FF2B5EF4-FFF2-40B4-BE49-F238E27FC236}">
                <a16:creationId xmlns:a16="http://schemas.microsoft.com/office/drawing/2014/main" id="{DEF600D4-FDE3-570E-32E7-036D268AFFB1}"/>
              </a:ext>
            </a:extLst>
          </p:cNvPr>
          <p:cNvCxnSpPr>
            <a:cxnSpLocks/>
          </p:cNvCxnSpPr>
          <p:nvPr/>
        </p:nvCxnSpPr>
        <p:spPr>
          <a:xfrm>
            <a:off x="4746971" y="3222996"/>
            <a:ext cx="923917" cy="860241"/>
          </a:xfrm>
          <a:prstGeom prst="curvedConnector3">
            <a:avLst>
              <a:gd name="adj1" fmla="val 50000"/>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51388F0-D3F1-4715-DF80-AEB462F74B86}"/>
              </a:ext>
            </a:extLst>
          </p:cNvPr>
          <p:cNvSpPr txBox="1"/>
          <p:nvPr/>
        </p:nvSpPr>
        <p:spPr>
          <a:xfrm>
            <a:off x="8407507" y="4022506"/>
            <a:ext cx="3043598" cy="2308324"/>
          </a:xfrm>
          <a:prstGeom prst="rect">
            <a:avLst/>
          </a:prstGeom>
          <a:noFill/>
        </p:spPr>
        <p:txBody>
          <a:bodyPr wrap="square">
            <a:spAutoFit/>
          </a:bodyPr>
          <a:lstStyle/>
          <a:p>
            <a:pPr marL="0" marR="0" algn="ctr">
              <a:spcBef>
                <a:spcPts val="0"/>
              </a:spcBef>
              <a:spcAft>
                <a:spcPts val="0"/>
              </a:spcAft>
            </a:pPr>
            <a:r>
              <a:rPr lang="en-US" sz="3600" b="1" dirty="0">
                <a:solidFill>
                  <a:srgbClr val="EE7C31"/>
                </a:solidFill>
                <a:effectLst/>
                <a:latin typeface="Arial Narrow" panose="020B0604020202020204" pitchFamily="34" charset="0"/>
                <a:ea typeface="Calibri" panose="020F0502020204030204" pitchFamily="34" charset="0"/>
                <a:cs typeface="Arial" panose="020B0604020202020204" pitchFamily="34" charset="0"/>
              </a:rPr>
              <a:t>How good are community resilience indices?</a:t>
            </a:r>
            <a:endParaRPr lang="en-US" sz="3600" b="1" dirty="0">
              <a:solidFill>
                <a:srgbClr val="EE7C31"/>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21" name="Curved Connector 20">
            <a:extLst>
              <a:ext uri="{FF2B5EF4-FFF2-40B4-BE49-F238E27FC236}">
                <a16:creationId xmlns:a16="http://schemas.microsoft.com/office/drawing/2014/main" id="{05916F3C-1F7C-23FE-0937-ED216478455A}"/>
              </a:ext>
            </a:extLst>
          </p:cNvPr>
          <p:cNvCxnSpPr>
            <a:cxnSpLocks/>
          </p:cNvCxnSpPr>
          <p:nvPr/>
        </p:nvCxnSpPr>
        <p:spPr>
          <a:xfrm>
            <a:off x="7943850" y="4316427"/>
            <a:ext cx="923917" cy="860241"/>
          </a:xfrm>
          <a:prstGeom prst="curvedConnector3">
            <a:avLst>
              <a:gd name="adj1" fmla="val 50000"/>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818391"/>
      </p:ext>
    </p:extLst>
  </p:cSld>
  <p:clrMapOvr>
    <a:masterClrMapping/>
  </p:clrMapOvr>
</p:sld>
</file>

<file path=ppt/theme/theme1.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000" dirty="0">
            <a:latin typeface="Arial Narrow" panose="020B0604020202020204" pitchFamily="34" charset="0"/>
            <a:cs typeface="Arial Narrow"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6" ma:contentTypeDescription="Create a new document." ma:contentTypeScope="" ma:versionID="e12403c31acac8bd87567a5eb6d8d393">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7704fff892d3eff62f8741d377d9f709"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E2DA7E-6DA7-48F2-9F39-A515DA072678}">
  <ds:schemaRefs>
    <ds:schemaRef ds:uri="http://schemas.microsoft.com/sharepoint/v3/contenttype/forms"/>
  </ds:schemaRefs>
</ds:datastoreItem>
</file>

<file path=customXml/itemProps2.xml><?xml version="1.0" encoding="utf-8"?>
<ds:datastoreItem xmlns:ds="http://schemas.openxmlformats.org/officeDocument/2006/customXml" ds:itemID="{9FD41653-B3AC-4399-9F64-59C9AE1F266E}">
  <ds:schemaRefs>
    <ds:schemaRef ds:uri="http://schemas.microsoft.com/office/2006/documentManagement/types"/>
    <ds:schemaRef ds:uri="http://purl.org/dc/terms/"/>
    <ds:schemaRef ds:uri="a178b708-291c-42e1-8171-d42d6e2a37f0"/>
    <ds:schemaRef ds:uri="http://purl.org/dc/dcmitype/"/>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2e964555-2b48-4663-8d1e-4b7597ebb327"/>
    <ds:schemaRef ds:uri="http://www.w3.org/XML/1998/namespace"/>
  </ds:schemaRefs>
</ds:datastoreItem>
</file>

<file path=customXml/itemProps3.xml><?xml version="1.0" encoding="utf-8"?>
<ds:datastoreItem xmlns:ds="http://schemas.openxmlformats.org/officeDocument/2006/customXml" ds:itemID="{34748410-B7AB-4E65-A6C5-5E03F6802459}"/>
</file>

<file path=docProps/app.xml><?xml version="1.0" encoding="utf-8"?>
<Properties xmlns="http://schemas.openxmlformats.org/officeDocument/2006/extended-properties" xmlns:vt="http://schemas.openxmlformats.org/officeDocument/2006/docPropsVTypes">
  <TotalTime>11362</TotalTime>
  <Words>1412</Words>
  <Application>Microsoft Macintosh PowerPoint</Application>
  <PresentationFormat>Widescreen</PresentationFormat>
  <Paragraphs>149</Paragraphs>
  <Slides>14</Slides>
  <Notes>14</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vt:i4>
      </vt:variant>
    </vt:vector>
  </HeadingPairs>
  <TitlesOfParts>
    <vt:vector size="33" baseType="lpstr">
      <vt:lpstr>Arial</vt:lpstr>
      <vt:lpstr>Arial Narrow</vt:lpstr>
      <vt:lpstr>Cabin</vt:lpstr>
      <vt:lpstr>Calibri</vt:lpstr>
      <vt:lpstr>Calibri (Body)</vt:lpstr>
      <vt:lpstr>Calibri Light</vt:lpstr>
      <vt:lpstr>Courier New</vt:lpstr>
      <vt:lpstr>Fira Sans</vt:lpstr>
      <vt:lpstr>Gill Sans MT</vt:lpstr>
      <vt:lpstr>ITC Franklin Gothic Std Book</vt:lpstr>
      <vt:lpstr>ITC Franklin Gothic Std Med</vt:lpstr>
      <vt:lpstr>Symbol</vt:lpstr>
      <vt:lpstr>Times New Roman</vt:lpstr>
      <vt:lpstr>Wingdings</vt:lpstr>
      <vt:lpstr>Image Small Placeholder</vt:lpstr>
      <vt:lpstr>1_Office Theme</vt:lpstr>
      <vt:lpstr>Office Theme</vt:lpstr>
      <vt:lpstr>1_Custom Design</vt:lpstr>
      <vt:lpstr>2_Office Theme</vt:lpstr>
      <vt:lpstr>PowerPoint Presentation</vt:lpstr>
      <vt:lpstr>Introducing the Curated Data Enterprise </vt:lpstr>
      <vt:lpstr>Flipping the Focus</vt:lpstr>
      <vt:lpstr>Statistical Product First Approach</vt:lpstr>
      <vt:lpstr>What are some purposes and uses? </vt:lpstr>
      <vt:lpstr>The Continuous Journey Ahead</vt:lpstr>
      <vt:lpstr>Purpose and Use: Data Needs in State Constitutions</vt:lpstr>
      <vt:lpstr>Tasks: Identify Data Needs in State Constitutions</vt:lpstr>
      <vt:lpstr>Community Resilience in the Face of Climate Change</vt:lpstr>
      <vt:lpstr>Community Resilience in the Face of Climate Change</vt:lpstr>
      <vt:lpstr>Community Resilience in the Face of Climate Change</vt:lpstr>
      <vt:lpstr>Community Resilience in the Face of Climate Change</vt:lpstr>
      <vt:lpstr>Community Resilience in the Face of Climate Change</vt:lpstr>
      <vt:lpstr>Community Resilience in the Face of Climate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Keller, Sallie Ann (sak9tr)</dc:creator>
  <cp:lastModifiedBy>Lancaster, Vicki Ann (val7zv)</cp:lastModifiedBy>
  <cp:revision>518</cp:revision>
  <dcterms:created xsi:type="dcterms:W3CDTF">2023-01-12T11:38:07Z</dcterms:created>
  <dcterms:modified xsi:type="dcterms:W3CDTF">2023-05-31T14:46:18Z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